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eaeb92511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eaeb92511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eaeb92511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eaeb92511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eaeb92511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eaeb92511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eaeb92511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eaeb92511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eaeb92511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eaeb92511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eaeb92511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eaeb92511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aeb92511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eaeb92511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eaeb92511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eaeb92511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eaeb92511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eaeb92511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eaeb92511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eaeb92511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eaeb925116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eaeb925116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eaeb92511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eaeb92511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eaeb92511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eaeb92511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eaeb92511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eaeb92511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aeb92511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eaeb92511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eaeb92511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eaeb92511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eaeb92511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eaeb92511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eaeb925116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eaeb925116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eaeb92511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eaeb92511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eaeb92511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eaeb92511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eaeb925116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eaeb925116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eaeb9251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eaeb9251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eaeb925116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eaeb92511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eaeb92511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eaeb92511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aeb92511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eaeb92511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eaeb925116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eaeb925116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eaeb925116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eaeb925116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eaeb925116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eaeb925116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eaeb925116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eaeb925116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eaeb925116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eaeb925116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eaeb92511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eaeb92511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eaeb92511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eaeb92511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eaeb92511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eaeb92511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eaeb92511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eaeb92511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eaeb92511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eaeb92511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eaeb92511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eaeb92511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24.png"/><Relationship Id="rId5"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arxiv.org/pdf/2212.0168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hyperlink" Target="https://diabetesjournals.org/care/article/30/3/753/25705/Impaired-Fasting-Glucose-and-Impaired-Glucos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LLM Evolution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Prompting, Instruction tuning, RLHF</a:t>
            </a:r>
            <a:endParaRPr/>
          </a:p>
        </p:txBody>
      </p:sp>
      <p:sp>
        <p:nvSpPr>
          <p:cNvPr id="56" name="Google Shape;56;p13"/>
          <p:cNvSpPr txBox="1"/>
          <p:nvPr>
            <p:ph idx="1" type="subTitle"/>
          </p:nvPr>
        </p:nvSpPr>
        <p:spPr>
          <a:xfrm>
            <a:off x="177425" y="4065600"/>
            <a:ext cx="4638300" cy="9459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0"/>
              </a:spcAft>
              <a:buNone/>
            </a:pPr>
            <a:r>
              <a:rPr lang="en"/>
              <a:t>Nassos Katsamanis, PhD</a:t>
            </a:r>
            <a:endParaRPr/>
          </a:p>
          <a:p>
            <a:pPr indent="0" lvl="0" marL="0" rtl="0" algn="l">
              <a:spcBef>
                <a:spcPts val="0"/>
              </a:spcBef>
              <a:spcAft>
                <a:spcPts val="0"/>
              </a:spcAft>
              <a:buNone/>
            </a:pPr>
            <a:r>
              <a:rPr lang="en"/>
              <a:t>Institute for Language and Speech Processing</a:t>
            </a:r>
            <a:endParaRPr/>
          </a:p>
          <a:p>
            <a:pPr indent="0" lvl="0" marL="0" rtl="0" algn="l">
              <a:spcBef>
                <a:spcPts val="0"/>
              </a:spcBef>
              <a:spcAft>
                <a:spcPts val="0"/>
              </a:spcAft>
              <a:buNone/>
            </a:pPr>
            <a:r>
              <a:rPr lang="en"/>
              <a:t>Athena RC</a:t>
            </a:r>
            <a:endParaRPr/>
          </a:p>
        </p:txBody>
      </p:sp>
      <p:sp>
        <p:nvSpPr>
          <p:cNvPr id="57" name="Google Shape;57;p13"/>
          <p:cNvSpPr txBox="1"/>
          <p:nvPr/>
        </p:nvSpPr>
        <p:spPr>
          <a:xfrm>
            <a:off x="5675575" y="4010250"/>
            <a:ext cx="3353700" cy="1056600"/>
          </a:xfrm>
          <a:prstGeom prst="rect">
            <a:avLst/>
          </a:prstGeom>
          <a:noFill/>
          <a:ln>
            <a:noFill/>
          </a:ln>
        </p:spPr>
        <p:txBody>
          <a:bodyPr anchorCtr="0" anchor="t" bIns="91425" lIns="91425" spcFirstLastPara="1" rIns="91425" wrap="square" tIns="91425">
            <a:spAutoFit/>
          </a:bodyPr>
          <a:lstStyle/>
          <a:p>
            <a:pPr indent="0" lvl="0" marL="457200" rtl="0" algn="l">
              <a:lnSpc>
                <a:spcPct val="105000"/>
              </a:lnSpc>
              <a:spcBef>
                <a:spcPts val="0"/>
              </a:spcBef>
              <a:spcAft>
                <a:spcPts val="1200"/>
              </a:spcAft>
              <a:buNone/>
            </a:pPr>
            <a:r>
              <a:rPr lang="en" sz="1365">
                <a:solidFill>
                  <a:schemeClr val="dk2"/>
                </a:solidFill>
              </a:rPr>
              <a:t>Many slides are from </a:t>
            </a:r>
            <a:r>
              <a:rPr lang="en" sz="1365">
                <a:solidFill>
                  <a:schemeClr val="dk2"/>
                </a:solidFill>
              </a:rPr>
              <a:t>[Stanford CS224N] course on Natural Language Processing with Deep Learning (recommended)</a:t>
            </a:r>
            <a:endParaRPr sz="1365">
              <a:solidFill>
                <a:schemeClr val="dk2"/>
              </a:solidFill>
            </a:endParaRPr>
          </a:p>
        </p:txBody>
      </p:sp>
      <p:pic>
        <p:nvPicPr>
          <p:cNvPr id="58" name="Google Shape;58;p13"/>
          <p:cNvPicPr preferRelativeResize="0"/>
          <p:nvPr/>
        </p:nvPicPr>
        <p:blipFill>
          <a:blip r:embed="rId3">
            <a:alphaModFix/>
          </a:blip>
          <a:stretch>
            <a:fillRect/>
          </a:stretch>
        </p:blipFill>
        <p:spPr>
          <a:xfrm>
            <a:off x="6588852" y="209099"/>
            <a:ext cx="2296000" cy="1022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226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 models as multitask assistants?</a:t>
            </a:r>
            <a:endParaRPr/>
          </a:p>
        </p:txBody>
      </p:sp>
      <p:pic>
        <p:nvPicPr>
          <p:cNvPr id="118" name="Google Shape;118;p22"/>
          <p:cNvPicPr preferRelativeResize="0"/>
          <p:nvPr/>
        </p:nvPicPr>
        <p:blipFill>
          <a:blip r:embed="rId3">
            <a:alphaModFix/>
          </a:blip>
          <a:stretch>
            <a:fillRect/>
          </a:stretch>
        </p:blipFill>
        <p:spPr>
          <a:xfrm>
            <a:off x="1598451" y="799338"/>
            <a:ext cx="5947100" cy="4344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 models as multitask assistants?</a:t>
            </a:r>
            <a:endParaRPr/>
          </a:p>
        </p:txBody>
      </p:sp>
      <p:sp>
        <p:nvSpPr>
          <p:cNvPr id="124" name="Google Shape;124;p23"/>
          <p:cNvSpPr txBox="1"/>
          <p:nvPr>
            <p:ph idx="1" type="body"/>
          </p:nvPr>
        </p:nvSpPr>
        <p:spPr>
          <a:xfrm>
            <a:off x="311700" y="1152475"/>
            <a:ext cx="8063100" cy="384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 we get from this</a:t>
            </a:r>
            <a:endParaRPr/>
          </a:p>
          <a:p>
            <a:pPr indent="0" lvl="0" marL="0" rtl="0" algn="l">
              <a:spcBef>
                <a:spcPts val="1200"/>
              </a:spcBef>
              <a:spcAft>
                <a:spcPts val="0"/>
              </a:spcAft>
              <a:buNone/>
            </a:pPr>
            <a:r>
              <a:rPr lang="en"/>
              <a:t>	Stanford University is located in __________ </a:t>
            </a:r>
            <a:endParaRPr/>
          </a:p>
          <a:p>
            <a:pPr indent="0" lvl="0" marL="0" rtl="0" algn="l">
              <a:spcBef>
                <a:spcPts val="1200"/>
              </a:spcBef>
              <a:spcAft>
                <a:spcPts val="1200"/>
              </a:spcAft>
              <a:buNone/>
            </a:pPr>
            <a:r>
              <a:rPr lang="en"/>
              <a:t>to this?</a:t>
            </a:r>
            <a:endParaRPr/>
          </a:p>
        </p:txBody>
      </p:sp>
      <p:pic>
        <p:nvPicPr>
          <p:cNvPr id="125" name="Google Shape;125;p23"/>
          <p:cNvPicPr preferRelativeResize="0"/>
          <p:nvPr/>
        </p:nvPicPr>
        <p:blipFill>
          <a:blip r:embed="rId3">
            <a:alphaModFix/>
          </a:blip>
          <a:stretch>
            <a:fillRect/>
          </a:stretch>
        </p:blipFill>
        <p:spPr>
          <a:xfrm>
            <a:off x="1481000" y="2378798"/>
            <a:ext cx="6800000" cy="2618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Zero-Shot and Few-Shot In-Context Learning</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
              <a:t>Instruction finetuning</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
              <a:t>Reinforcement learning with Human Feedback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Emergent</a:t>
            </a:r>
            <a:r>
              <a:rPr lang="en"/>
              <a:t> abilities of large language models (GPT 2018)</a:t>
            </a:r>
            <a:endParaRPr/>
          </a:p>
        </p:txBody>
      </p:sp>
      <p:sp>
        <p:nvSpPr>
          <p:cNvPr id="137" name="Google Shape;13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GPT (117M parameters, Radford et al., 2018)</a:t>
            </a:r>
            <a:endParaRPr/>
          </a:p>
          <a:p>
            <a:pPr indent="-342900" lvl="0" marL="457200" rtl="0" algn="l">
              <a:spcBef>
                <a:spcPts val="1200"/>
              </a:spcBef>
              <a:spcAft>
                <a:spcPts val="0"/>
              </a:spcAft>
              <a:buSzPts val="1800"/>
              <a:buChar char="●"/>
            </a:pPr>
            <a:r>
              <a:rPr lang="en"/>
              <a:t>Transformer decoder with 12 layers</a:t>
            </a:r>
            <a:endParaRPr/>
          </a:p>
          <a:p>
            <a:pPr indent="-342900" lvl="0" marL="457200" rtl="0" algn="l">
              <a:spcBef>
                <a:spcPts val="0"/>
              </a:spcBef>
              <a:spcAft>
                <a:spcPts val="0"/>
              </a:spcAft>
              <a:buSzPts val="1800"/>
              <a:buChar char="●"/>
            </a:pPr>
            <a:r>
              <a:rPr lang="en"/>
              <a:t>Trained on BooksCorpus: over 7000 unique books (4.6GB of text)</a:t>
            </a:r>
            <a:endParaRPr/>
          </a:p>
          <a:p>
            <a:pPr indent="0" lvl="0" marL="0" rtl="0" algn="l">
              <a:spcBef>
                <a:spcPts val="1200"/>
              </a:spcBef>
              <a:spcAft>
                <a:spcPts val="0"/>
              </a:spcAft>
              <a:buNone/>
            </a:pPr>
            <a:r>
              <a:rPr lang="en"/>
              <a:t>Showed that </a:t>
            </a:r>
            <a:r>
              <a:rPr lang="en"/>
              <a:t>language</a:t>
            </a:r>
            <a:r>
              <a:rPr lang="en"/>
              <a:t> modeling at scale can be an effective pretraining technique for downstream tasks like natural language inference.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[START] A man is riding a bicycle [DELIM] A person is on a bike [EXTRACT]</a:t>
            </a:r>
            <a:endParaRPr/>
          </a:p>
          <a:p>
            <a:pPr indent="0" lvl="0" marL="45720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Emergent abilities of large language models: GPT-2, 2019</a:t>
            </a:r>
            <a:endParaRPr/>
          </a:p>
        </p:txBody>
      </p:sp>
      <p:sp>
        <p:nvSpPr>
          <p:cNvPr id="143" name="Google Shape;14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GPT-2 (1.5B parameters, Radford et al., 2019)</a:t>
            </a:r>
            <a:endParaRPr/>
          </a:p>
          <a:p>
            <a:pPr indent="-342900" lvl="0" marL="457200" rtl="0" algn="l">
              <a:spcBef>
                <a:spcPts val="1200"/>
              </a:spcBef>
              <a:spcAft>
                <a:spcPts val="0"/>
              </a:spcAft>
              <a:buSzPts val="1800"/>
              <a:buChar char="●"/>
            </a:pPr>
            <a:r>
              <a:rPr lang="en"/>
              <a:t>Same architecture as GPT, just bigger (117M -&gt; 1.5B)</a:t>
            </a:r>
            <a:endParaRPr/>
          </a:p>
          <a:p>
            <a:pPr indent="-342900" lvl="0" marL="457200" rtl="0" algn="l">
              <a:spcBef>
                <a:spcPts val="0"/>
              </a:spcBef>
              <a:spcAft>
                <a:spcPts val="0"/>
              </a:spcAft>
              <a:buSzPts val="1800"/>
              <a:buChar char="●"/>
            </a:pPr>
            <a:r>
              <a:rPr lang="en"/>
              <a:t>Trained on much more data: 4GB -&gt; 40 GB of internet text data (WebText)</a:t>
            </a:r>
            <a:endParaRPr/>
          </a:p>
          <a:p>
            <a:pPr indent="-317500" lvl="1" marL="914400" rtl="0" algn="l">
              <a:spcBef>
                <a:spcPts val="0"/>
              </a:spcBef>
              <a:spcAft>
                <a:spcPts val="0"/>
              </a:spcAft>
              <a:buSzPts val="1400"/>
              <a:buChar char="○"/>
            </a:pPr>
            <a:r>
              <a:rPr lang="en"/>
              <a:t>Scrape links posted on Reddit w/ at least 3 upvotes (rough proxy of human quality)</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en"/>
              <a:t>“Language models are multitask learners” </a:t>
            </a:r>
            <a:endParaRPr/>
          </a:p>
        </p:txBody>
      </p:sp>
      <p:pic>
        <p:nvPicPr>
          <p:cNvPr id="144" name="Google Shape;144;p26"/>
          <p:cNvPicPr preferRelativeResize="0"/>
          <p:nvPr/>
        </p:nvPicPr>
        <p:blipFill>
          <a:blip r:embed="rId3">
            <a:alphaModFix/>
          </a:blip>
          <a:stretch>
            <a:fillRect/>
          </a:stretch>
        </p:blipFill>
        <p:spPr>
          <a:xfrm>
            <a:off x="476750" y="2964913"/>
            <a:ext cx="8515350" cy="1857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Emergent zero-shot learning</a:t>
            </a:r>
            <a:endParaRPr/>
          </a:p>
        </p:txBody>
      </p:sp>
      <p:sp>
        <p:nvSpPr>
          <p:cNvPr id="150" name="Google Shape;150;p27"/>
          <p:cNvSpPr txBox="1"/>
          <p:nvPr>
            <p:ph idx="1" type="body"/>
          </p:nvPr>
        </p:nvSpPr>
        <p:spPr>
          <a:xfrm>
            <a:off x="311700" y="1152475"/>
            <a:ext cx="8520600" cy="3744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One key emergent ability in GPT-2 is zero-shot learning: the ability to do many tasks with no examples, and no gradient updates, by simply:</a:t>
            </a:r>
            <a:endParaRPr/>
          </a:p>
          <a:p>
            <a:pPr indent="-342900" lvl="0" marL="457200" rtl="0" algn="l">
              <a:spcBef>
                <a:spcPts val="1200"/>
              </a:spcBef>
              <a:spcAft>
                <a:spcPts val="0"/>
              </a:spcAft>
              <a:buSzPts val="1800"/>
              <a:buChar char="●"/>
            </a:pPr>
            <a:r>
              <a:rPr lang="en"/>
              <a:t>Specifying the right sequence prediction problem (e.g., question </a:t>
            </a:r>
            <a:r>
              <a:rPr lang="en"/>
              <a:t>answering</a:t>
            </a:r>
            <a:r>
              <a:rPr lang="en"/>
              <a:t>):</a:t>
            </a:r>
            <a:endParaRPr/>
          </a:p>
          <a:p>
            <a:pPr indent="0" lvl="0" marL="0" rtl="0" algn="l">
              <a:spcBef>
                <a:spcPts val="1200"/>
              </a:spcBef>
              <a:spcAft>
                <a:spcPts val="0"/>
              </a:spcAft>
              <a:buNone/>
            </a:pPr>
            <a:r>
              <a:rPr lang="en"/>
              <a:t>Passage: Socrates … Q: Where did Socrates die? A: ….</a:t>
            </a:r>
            <a:endParaRPr/>
          </a:p>
          <a:p>
            <a:pPr indent="-342900" lvl="0" marL="457200" rtl="0" algn="l">
              <a:spcBef>
                <a:spcPts val="1200"/>
              </a:spcBef>
              <a:spcAft>
                <a:spcPts val="0"/>
              </a:spcAft>
              <a:buSzPts val="1800"/>
              <a:buChar char="●"/>
            </a:pPr>
            <a:r>
              <a:rPr lang="en"/>
              <a:t>Comparing probabilities of sequences (e.g., Winograd Schema Challenge, Levesque, 2011)</a:t>
            </a:r>
            <a:endParaRPr/>
          </a:p>
          <a:p>
            <a:pPr indent="0" lvl="0" marL="0" rtl="0" algn="l">
              <a:spcBef>
                <a:spcPts val="1200"/>
              </a:spcBef>
              <a:spcAft>
                <a:spcPts val="0"/>
              </a:spcAft>
              <a:buNone/>
            </a:pPr>
            <a:r>
              <a:rPr lang="en"/>
              <a:t>The cat couldn’t fit into the hat because it was too big. </a:t>
            </a:r>
            <a:endParaRPr/>
          </a:p>
          <a:p>
            <a:pPr indent="0" lvl="0" marL="0" rtl="0" algn="l">
              <a:spcBef>
                <a:spcPts val="1200"/>
              </a:spcBef>
              <a:spcAft>
                <a:spcPts val="0"/>
              </a:spcAft>
              <a:buNone/>
            </a:pPr>
            <a:r>
              <a:rPr lang="en"/>
              <a:t>Does “it” refer to the cat or the hat? </a:t>
            </a:r>
            <a:endParaRPr/>
          </a:p>
          <a:p>
            <a:pPr indent="0" lvl="0" marL="0" rtl="0" algn="l">
              <a:spcBef>
                <a:spcPts val="1200"/>
              </a:spcBef>
              <a:spcAft>
                <a:spcPts val="1200"/>
              </a:spcAft>
              <a:buNone/>
            </a:pPr>
            <a:r>
              <a:rPr lang="en"/>
              <a:t>Using GPT-2: Is P(... because the cat was too big) &gt;= P(... because the hat was too big)?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GPT-2 beats SoTA on language modeling benchmarks with no task-specific fine-tuning</a:t>
            </a:r>
            <a:endParaRPr/>
          </a:p>
          <a:p>
            <a:pPr indent="0" lvl="0" marL="0" rtl="0" algn="l">
              <a:spcBef>
                <a:spcPts val="1200"/>
              </a:spcBef>
              <a:spcAft>
                <a:spcPts val="0"/>
              </a:spcAft>
              <a:buNone/>
            </a:pPr>
            <a:r>
              <a:rPr lang="en" sz="1500"/>
              <a:t>(1) Context: “Yes, I thought I was going to lose the baby.” “I was scared too,” he stated, sincerity flooding his eyes. “You were ?” “Yes, of course. Why do you even ask?” “This baby wasn’t exactly planned for.” Target sentence: “Do you honestly think that I would want you to have a ?” Target word: miscarriage - LAMBADA (Paperno et al., 2016)</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t/>
            </a:r>
            <a:endParaRPr sz="1500"/>
          </a:p>
        </p:txBody>
      </p:sp>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Emergent zero-shot learning</a:t>
            </a:r>
            <a:endParaRPr/>
          </a:p>
        </p:txBody>
      </p:sp>
      <p:pic>
        <p:nvPicPr>
          <p:cNvPr id="157" name="Google Shape;157;p28"/>
          <p:cNvPicPr preferRelativeResize="0"/>
          <p:nvPr/>
        </p:nvPicPr>
        <p:blipFill>
          <a:blip r:embed="rId3">
            <a:alphaModFix/>
          </a:blip>
          <a:stretch>
            <a:fillRect/>
          </a:stretch>
        </p:blipFill>
        <p:spPr>
          <a:xfrm>
            <a:off x="5322053" y="2968675"/>
            <a:ext cx="3177900" cy="2045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Emergent zero-shot learning</a:t>
            </a:r>
            <a:endParaRPr/>
          </a:p>
        </p:txBody>
      </p:sp>
      <p:sp>
        <p:nvSpPr>
          <p:cNvPr id="163" name="Google Shape;16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 can get interesting zero-shot behavior if you’re creative enough with how you specify your task!</a:t>
            </a:r>
            <a:endParaRPr/>
          </a:p>
          <a:p>
            <a:pPr indent="0" lvl="0" marL="0" rtl="0" algn="l">
              <a:spcBef>
                <a:spcPts val="1200"/>
              </a:spcBef>
              <a:spcAft>
                <a:spcPts val="0"/>
              </a:spcAft>
              <a:buNone/>
            </a:pPr>
            <a:r>
              <a:rPr lang="en"/>
              <a:t>Summarization on CDN/DailyMail dataset. </a:t>
            </a:r>
            <a:endParaRPr/>
          </a:p>
          <a:p>
            <a:pPr indent="0" lvl="0" marL="0" rtl="0" algn="l">
              <a:spcBef>
                <a:spcPts val="1200"/>
              </a:spcBef>
              <a:spcAft>
                <a:spcPts val="1200"/>
              </a:spcAft>
              <a:buNone/>
            </a:pPr>
            <a:r>
              <a:t/>
            </a:r>
            <a:endParaRPr/>
          </a:p>
        </p:txBody>
      </p:sp>
      <p:pic>
        <p:nvPicPr>
          <p:cNvPr id="164" name="Google Shape;164;p29"/>
          <p:cNvPicPr preferRelativeResize="0"/>
          <p:nvPr/>
        </p:nvPicPr>
        <p:blipFill>
          <a:blip r:embed="rId3">
            <a:alphaModFix/>
          </a:blip>
          <a:stretch>
            <a:fillRect/>
          </a:stretch>
        </p:blipFill>
        <p:spPr>
          <a:xfrm>
            <a:off x="4467425" y="2245400"/>
            <a:ext cx="4842650" cy="2680125"/>
          </a:xfrm>
          <a:prstGeom prst="rect">
            <a:avLst/>
          </a:prstGeom>
          <a:noFill/>
          <a:ln>
            <a:noFill/>
          </a:ln>
        </p:spPr>
      </p:pic>
      <p:sp>
        <p:nvSpPr>
          <p:cNvPr id="165" name="Google Shape;165;p29"/>
          <p:cNvSpPr txBox="1"/>
          <p:nvPr/>
        </p:nvSpPr>
        <p:spPr>
          <a:xfrm>
            <a:off x="707050" y="2732700"/>
            <a:ext cx="2565600" cy="24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SAN FRANCISCO, California (CNN) – A magnitude 4.2 earthquake shook the San Francisco … overturn unstable objects. </a:t>
            </a:r>
            <a:r>
              <a:rPr b="1" lang="en" sz="1800">
                <a:solidFill>
                  <a:schemeClr val="dk2"/>
                </a:solidFill>
              </a:rPr>
              <a:t>TL;DR:</a:t>
            </a:r>
            <a:endParaRPr b="1"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607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Emergent abilities of large language models: GPT-3 (2020)</a:t>
            </a:r>
            <a:endParaRPr/>
          </a:p>
        </p:txBody>
      </p:sp>
      <p:sp>
        <p:nvSpPr>
          <p:cNvPr id="171" name="Google Shape;17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GPT-3 (175B parameters, Brown et al., 2020)</a:t>
            </a:r>
            <a:endParaRPr/>
          </a:p>
          <a:p>
            <a:pPr indent="-342900" lvl="0" marL="457200" rtl="0" algn="l">
              <a:spcBef>
                <a:spcPts val="1200"/>
              </a:spcBef>
              <a:spcAft>
                <a:spcPts val="0"/>
              </a:spcAft>
              <a:buSzPts val="1800"/>
              <a:buChar char="●"/>
            </a:pPr>
            <a:r>
              <a:rPr lang="en"/>
              <a:t>Another increase in size (1.5B -&gt; 175B)</a:t>
            </a:r>
            <a:endParaRPr/>
          </a:p>
          <a:p>
            <a:pPr indent="-342900" lvl="0" marL="457200" rtl="0" algn="l">
              <a:spcBef>
                <a:spcPts val="0"/>
              </a:spcBef>
              <a:spcAft>
                <a:spcPts val="0"/>
              </a:spcAft>
              <a:buSzPts val="1800"/>
              <a:buChar char="●"/>
            </a:pPr>
            <a:r>
              <a:rPr lang="en"/>
              <a:t>And data (40GB -&gt; over 600GB)</a:t>
            </a:r>
            <a:endParaRPr/>
          </a:p>
        </p:txBody>
      </p:sp>
      <p:pic>
        <p:nvPicPr>
          <p:cNvPr id="172" name="Google Shape;172;p30"/>
          <p:cNvPicPr preferRelativeResize="0"/>
          <p:nvPr/>
        </p:nvPicPr>
        <p:blipFill>
          <a:blip r:embed="rId3">
            <a:alphaModFix/>
          </a:blip>
          <a:stretch>
            <a:fillRect/>
          </a:stretch>
        </p:blipFill>
        <p:spPr>
          <a:xfrm>
            <a:off x="0" y="2571752"/>
            <a:ext cx="9144001" cy="262114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Emergent few-shot learning (Brown et al., 2020)</a:t>
            </a:r>
            <a:endParaRPr/>
          </a:p>
        </p:txBody>
      </p:sp>
      <p:sp>
        <p:nvSpPr>
          <p:cNvPr id="178" name="Google Shape;178;p31"/>
          <p:cNvSpPr txBox="1"/>
          <p:nvPr>
            <p:ph idx="1" type="body"/>
          </p:nvPr>
        </p:nvSpPr>
        <p:spPr>
          <a:xfrm>
            <a:off x="311700" y="1152475"/>
            <a:ext cx="8520600" cy="385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Specify a task by simply prepending examples of the task before your example</a:t>
            </a:r>
            <a:endParaRPr/>
          </a:p>
          <a:p>
            <a:pPr indent="-342900" lvl="0" marL="457200" rtl="0" algn="l">
              <a:spcBef>
                <a:spcPts val="0"/>
              </a:spcBef>
              <a:spcAft>
                <a:spcPts val="0"/>
              </a:spcAft>
              <a:buSzPts val="1800"/>
              <a:buChar char="●"/>
            </a:pPr>
            <a:r>
              <a:rPr lang="en"/>
              <a:t>Also called in-context learning, to stress that no gradient updates are performed when learning a new task </a:t>
            </a:r>
            <a:endParaRPr/>
          </a:p>
        </p:txBody>
      </p:sp>
      <p:sp>
        <p:nvSpPr>
          <p:cNvPr id="179" name="Google Shape;179;p31"/>
          <p:cNvSpPr txBox="1"/>
          <p:nvPr/>
        </p:nvSpPr>
        <p:spPr>
          <a:xfrm>
            <a:off x="1122700" y="2646700"/>
            <a:ext cx="2407800" cy="22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gaot =&gt; goat</a:t>
            </a:r>
            <a:endParaRPr sz="1800">
              <a:solidFill>
                <a:schemeClr val="dk2"/>
              </a:solidFill>
            </a:endParaRPr>
          </a:p>
          <a:p>
            <a:pPr indent="0" lvl="0" marL="0" rtl="0" algn="l">
              <a:spcBef>
                <a:spcPts val="0"/>
              </a:spcBef>
              <a:spcAft>
                <a:spcPts val="0"/>
              </a:spcAft>
              <a:buNone/>
            </a:pPr>
            <a:r>
              <a:rPr lang="en" sz="1800">
                <a:solidFill>
                  <a:schemeClr val="dk2"/>
                </a:solidFill>
              </a:rPr>
              <a:t>sakne =&gt; snake</a:t>
            </a:r>
            <a:endParaRPr sz="1800">
              <a:solidFill>
                <a:schemeClr val="dk2"/>
              </a:solidFill>
            </a:endParaRPr>
          </a:p>
          <a:p>
            <a:pPr indent="0" lvl="0" marL="0" rtl="0" algn="l">
              <a:spcBef>
                <a:spcPts val="0"/>
              </a:spcBef>
              <a:spcAft>
                <a:spcPts val="0"/>
              </a:spcAft>
              <a:buNone/>
            </a:pPr>
            <a:r>
              <a:rPr lang="en" sz="1800">
                <a:solidFill>
                  <a:schemeClr val="dk2"/>
                </a:solidFill>
              </a:rPr>
              <a:t>b</a:t>
            </a:r>
            <a:r>
              <a:rPr lang="en" sz="1800">
                <a:solidFill>
                  <a:schemeClr val="dk2"/>
                </a:solidFill>
              </a:rPr>
              <a:t>rid =&gt; bird</a:t>
            </a:r>
            <a:endParaRPr sz="1800">
              <a:solidFill>
                <a:schemeClr val="dk2"/>
              </a:solidFill>
            </a:endParaRPr>
          </a:p>
          <a:p>
            <a:pPr indent="0" lvl="0" marL="0" rtl="0" algn="l">
              <a:spcBef>
                <a:spcPts val="0"/>
              </a:spcBef>
              <a:spcAft>
                <a:spcPts val="0"/>
              </a:spcAft>
              <a:buNone/>
            </a:pPr>
            <a:r>
              <a:rPr lang="en" sz="1800">
                <a:solidFill>
                  <a:schemeClr val="dk2"/>
                </a:solidFill>
              </a:rPr>
              <a:t>fsih =&gt; fish</a:t>
            </a:r>
            <a:endParaRPr sz="1800">
              <a:solidFill>
                <a:schemeClr val="dk2"/>
              </a:solidFill>
            </a:endParaRPr>
          </a:p>
          <a:p>
            <a:pPr indent="0" lvl="0" marL="0" rtl="0" algn="l">
              <a:spcBef>
                <a:spcPts val="0"/>
              </a:spcBef>
              <a:spcAft>
                <a:spcPts val="0"/>
              </a:spcAft>
              <a:buNone/>
            </a:pPr>
            <a:r>
              <a:rPr lang="en" sz="1800">
                <a:solidFill>
                  <a:schemeClr val="dk2"/>
                </a:solidFill>
              </a:rPr>
              <a:t>dcuk =&gt; duck</a:t>
            </a:r>
            <a:endParaRPr sz="1800">
              <a:solidFill>
                <a:schemeClr val="dk2"/>
              </a:solidFill>
            </a:endParaRPr>
          </a:p>
          <a:p>
            <a:pPr indent="0" lvl="0" marL="0" rtl="0" algn="l">
              <a:spcBef>
                <a:spcPts val="0"/>
              </a:spcBef>
              <a:spcAft>
                <a:spcPts val="0"/>
              </a:spcAft>
              <a:buNone/>
            </a:pPr>
            <a:r>
              <a:rPr lang="en" sz="1800">
                <a:solidFill>
                  <a:schemeClr val="dk2"/>
                </a:solidFill>
              </a:rPr>
              <a:t>cmihp =&gt; chimp</a:t>
            </a:r>
            <a:endParaRPr sz="1800">
              <a:solidFill>
                <a:schemeClr val="dk2"/>
              </a:solidFill>
            </a:endParaRPr>
          </a:p>
        </p:txBody>
      </p:sp>
      <p:sp>
        <p:nvSpPr>
          <p:cNvPr id="180" name="Google Shape;180;p31"/>
          <p:cNvSpPr txBox="1"/>
          <p:nvPr/>
        </p:nvSpPr>
        <p:spPr>
          <a:xfrm>
            <a:off x="5130475" y="2571750"/>
            <a:ext cx="2407800" cy="22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thanks</a:t>
            </a:r>
            <a:r>
              <a:rPr lang="en" sz="1800">
                <a:solidFill>
                  <a:schemeClr val="dk2"/>
                </a:solidFill>
              </a:rPr>
              <a:t> =&gt; merci</a:t>
            </a:r>
            <a:endParaRPr sz="1800">
              <a:solidFill>
                <a:schemeClr val="dk2"/>
              </a:solidFill>
            </a:endParaRPr>
          </a:p>
          <a:p>
            <a:pPr indent="0" lvl="0" marL="0" rtl="0" algn="l">
              <a:spcBef>
                <a:spcPts val="0"/>
              </a:spcBef>
              <a:spcAft>
                <a:spcPts val="0"/>
              </a:spcAft>
              <a:buNone/>
            </a:pPr>
            <a:r>
              <a:rPr lang="en" sz="1800">
                <a:solidFill>
                  <a:schemeClr val="dk2"/>
                </a:solidFill>
              </a:rPr>
              <a:t>hello =&gt; bonjour</a:t>
            </a:r>
            <a:endParaRPr sz="1800">
              <a:solidFill>
                <a:schemeClr val="dk2"/>
              </a:solidFill>
            </a:endParaRPr>
          </a:p>
          <a:p>
            <a:pPr indent="0" lvl="0" marL="0" rtl="0" algn="l">
              <a:spcBef>
                <a:spcPts val="0"/>
              </a:spcBef>
              <a:spcAft>
                <a:spcPts val="0"/>
              </a:spcAft>
              <a:buNone/>
            </a:pPr>
            <a:r>
              <a:rPr lang="en" sz="1800">
                <a:solidFill>
                  <a:schemeClr val="dk2"/>
                </a:solidFill>
              </a:rPr>
              <a:t>mint =&gt; menthe</a:t>
            </a:r>
            <a:endParaRPr sz="1800">
              <a:solidFill>
                <a:schemeClr val="dk2"/>
              </a:solidFill>
            </a:endParaRPr>
          </a:p>
          <a:p>
            <a:pPr indent="0" lvl="0" marL="0" rtl="0" algn="l">
              <a:spcBef>
                <a:spcPts val="0"/>
              </a:spcBef>
              <a:spcAft>
                <a:spcPts val="0"/>
              </a:spcAft>
              <a:buNone/>
            </a:pPr>
            <a:r>
              <a:rPr lang="en" sz="1800">
                <a:solidFill>
                  <a:schemeClr val="dk2"/>
                </a:solidFill>
              </a:rPr>
              <a:t>wall =&gt; mur</a:t>
            </a:r>
            <a:endParaRPr sz="1800">
              <a:solidFill>
                <a:schemeClr val="dk2"/>
              </a:solidFill>
            </a:endParaRPr>
          </a:p>
          <a:p>
            <a:pPr indent="0" lvl="0" marL="0" rtl="0" algn="l">
              <a:spcBef>
                <a:spcPts val="0"/>
              </a:spcBef>
              <a:spcAft>
                <a:spcPts val="0"/>
              </a:spcAft>
              <a:buNone/>
            </a:pPr>
            <a:r>
              <a:rPr lang="en" sz="1800">
                <a:solidFill>
                  <a:schemeClr val="dk2"/>
                </a:solidFill>
              </a:rPr>
              <a:t>otter =&gt; loutre</a:t>
            </a:r>
            <a:endParaRPr sz="1800">
              <a:solidFill>
                <a:schemeClr val="dk2"/>
              </a:solidFill>
            </a:endParaRPr>
          </a:p>
          <a:p>
            <a:pPr indent="0" lvl="0" marL="0" rtl="0" algn="l">
              <a:spcBef>
                <a:spcPts val="0"/>
              </a:spcBef>
              <a:spcAft>
                <a:spcPts val="0"/>
              </a:spcAft>
              <a:buNone/>
            </a:pPr>
            <a:r>
              <a:rPr lang="en" sz="1800">
                <a:solidFill>
                  <a:schemeClr val="dk2"/>
                </a:solidFill>
              </a:rPr>
              <a:t>bread =&gt; pain</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lang="en"/>
              <a:t>language modeling task</a:t>
            </a:r>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5" name="Google Shape;65;p14"/>
          <p:cNvPicPr preferRelativeResize="0"/>
          <p:nvPr/>
        </p:nvPicPr>
        <p:blipFill>
          <a:blip r:embed="rId3">
            <a:alphaModFix/>
          </a:blip>
          <a:stretch>
            <a:fillRect/>
          </a:stretch>
        </p:blipFill>
        <p:spPr>
          <a:xfrm>
            <a:off x="0" y="1254616"/>
            <a:ext cx="9144000" cy="275546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Emergent few-shot learning (Brown et al., 2020)</a:t>
            </a:r>
            <a:endParaRPr/>
          </a:p>
        </p:txBody>
      </p:sp>
      <p:pic>
        <p:nvPicPr>
          <p:cNvPr id="186" name="Google Shape;186;p32"/>
          <p:cNvPicPr preferRelativeResize="0"/>
          <p:nvPr/>
        </p:nvPicPr>
        <p:blipFill>
          <a:blip r:embed="rId3">
            <a:alphaModFix/>
          </a:blip>
          <a:stretch>
            <a:fillRect/>
          </a:stretch>
        </p:blipFill>
        <p:spPr>
          <a:xfrm>
            <a:off x="5522099" y="1976100"/>
            <a:ext cx="3510860" cy="3167400"/>
          </a:xfrm>
          <a:prstGeom prst="rect">
            <a:avLst/>
          </a:prstGeom>
          <a:noFill/>
          <a:ln>
            <a:noFill/>
          </a:ln>
        </p:spPr>
      </p:pic>
      <p:sp>
        <p:nvSpPr>
          <p:cNvPr id="187" name="Google Shape;187;p32"/>
          <p:cNvSpPr txBox="1"/>
          <p:nvPr/>
        </p:nvSpPr>
        <p:spPr>
          <a:xfrm>
            <a:off x="492075" y="2033525"/>
            <a:ext cx="3915000" cy="3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rPr>
              <a:t>Tasks:</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Boolean Question</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Multi-Sentence Reading Comprehension</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Recognizing Textual Entailment</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Winograd Schema Challenge</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Choice of Plausible Alternatives</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Reading Comprehension with Commonsense Reasoning Dataset</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Commitment Bank</a:t>
            </a:r>
            <a:endParaRPr sz="1700">
              <a:solidFill>
                <a:schemeClr val="dk2"/>
              </a:solidFill>
            </a:endParaRPr>
          </a:p>
        </p:txBody>
      </p:sp>
      <p:pic>
        <p:nvPicPr>
          <p:cNvPr id="188" name="Google Shape;188;p32"/>
          <p:cNvPicPr preferRelativeResize="0"/>
          <p:nvPr/>
        </p:nvPicPr>
        <p:blipFill>
          <a:blip r:embed="rId4">
            <a:alphaModFix/>
          </a:blip>
          <a:stretch>
            <a:fillRect/>
          </a:stretch>
        </p:blipFill>
        <p:spPr>
          <a:xfrm>
            <a:off x="212100" y="1017725"/>
            <a:ext cx="6958825" cy="1044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Few-shot learning is an emergent property of model scale</a:t>
            </a:r>
            <a:endParaRPr/>
          </a:p>
        </p:txBody>
      </p:sp>
      <p:sp>
        <p:nvSpPr>
          <p:cNvPr id="194" name="Google Shape;194;p33"/>
          <p:cNvSpPr txBox="1"/>
          <p:nvPr>
            <p:ph idx="1" type="body"/>
          </p:nvPr>
        </p:nvSpPr>
        <p:spPr>
          <a:xfrm>
            <a:off x="311700" y="1152475"/>
            <a:ext cx="2946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Cycle letters: pleap-&gt;apple</a:t>
            </a:r>
            <a:endParaRPr/>
          </a:p>
          <a:p>
            <a:pPr indent="0" lvl="0" marL="0" rtl="0" algn="l">
              <a:spcBef>
                <a:spcPts val="1200"/>
              </a:spcBef>
              <a:spcAft>
                <a:spcPts val="0"/>
              </a:spcAft>
              <a:buNone/>
            </a:pPr>
            <a:r>
              <a:rPr lang="en"/>
              <a:t>Random insertion: a.p!p/l!e-&gt; apple</a:t>
            </a:r>
            <a:endParaRPr/>
          </a:p>
          <a:p>
            <a:pPr indent="0" lvl="0" marL="0" rtl="0" algn="l">
              <a:spcBef>
                <a:spcPts val="1200"/>
              </a:spcBef>
              <a:spcAft>
                <a:spcPts val="0"/>
              </a:spcAft>
              <a:buNone/>
            </a:pPr>
            <a:r>
              <a:rPr lang="en"/>
              <a:t>Reversed words:</a:t>
            </a:r>
            <a:endParaRPr/>
          </a:p>
          <a:p>
            <a:pPr indent="0" lvl="0" marL="0" rtl="0" algn="l">
              <a:spcBef>
                <a:spcPts val="1200"/>
              </a:spcBef>
              <a:spcAft>
                <a:spcPts val="1200"/>
              </a:spcAft>
              <a:buNone/>
            </a:pPr>
            <a:r>
              <a:rPr lang="en"/>
              <a:t>elppa -&gt; apple</a:t>
            </a:r>
            <a:endParaRPr/>
          </a:p>
        </p:txBody>
      </p:sp>
      <p:sp>
        <p:nvSpPr>
          <p:cNvPr id="195" name="Google Shape;195;p33"/>
          <p:cNvSpPr txBox="1"/>
          <p:nvPr/>
        </p:nvSpPr>
        <p:spPr>
          <a:xfrm>
            <a:off x="6712300" y="4568875"/>
            <a:ext cx="2431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rPr>
              <a:t>Brown et al., 2020</a:t>
            </a:r>
            <a:endParaRPr sz="700"/>
          </a:p>
        </p:txBody>
      </p:sp>
      <p:pic>
        <p:nvPicPr>
          <p:cNvPr id="196" name="Google Shape;196;p33"/>
          <p:cNvPicPr preferRelativeResize="0"/>
          <p:nvPr/>
        </p:nvPicPr>
        <p:blipFill>
          <a:blip r:embed="rId3">
            <a:alphaModFix/>
          </a:blip>
          <a:stretch>
            <a:fillRect/>
          </a:stretch>
        </p:blipFill>
        <p:spPr>
          <a:xfrm>
            <a:off x="3367350" y="1017723"/>
            <a:ext cx="5639375" cy="35872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New methods of “prompting” LMs</a:t>
            </a:r>
            <a:endParaRPr/>
          </a:p>
        </p:txBody>
      </p:sp>
      <p:pic>
        <p:nvPicPr>
          <p:cNvPr id="202" name="Google Shape;202;p34"/>
          <p:cNvPicPr preferRelativeResize="0"/>
          <p:nvPr/>
        </p:nvPicPr>
        <p:blipFill>
          <a:blip r:embed="rId3">
            <a:alphaModFix/>
          </a:blip>
          <a:stretch>
            <a:fillRect/>
          </a:stretch>
        </p:blipFill>
        <p:spPr>
          <a:xfrm>
            <a:off x="0" y="1747213"/>
            <a:ext cx="5143500" cy="2200275"/>
          </a:xfrm>
          <a:prstGeom prst="rect">
            <a:avLst/>
          </a:prstGeom>
          <a:noFill/>
          <a:ln>
            <a:noFill/>
          </a:ln>
        </p:spPr>
      </p:pic>
      <p:pic>
        <p:nvPicPr>
          <p:cNvPr id="203" name="Google Shape;203;p34"/>
          <p:cNvPicPr preferRelativeResize="0"/>
          <p:nvPr/>
        </p:nvPicPr>
        <p:blipFill>
          <a:blip r:embed="rId4">
            <a:alphaModFix/>
          </a:blip>
          <a:stretch>
            <a:fillRect/>
          </a:stretch>
        </p:blipFill>
        <p:spPr>
          <a:xfrm>
            <a:off x="5367575" y="1675550"/>
            <a:ext cx="3695700" cy="3049408"/>
          </a:xfrm>
          <a:prstGeom prst="rect">
            <a:avLst/>
          </a:prstGeom>
          <a:noFill/>
          <a:ln>
            <a:noFill/>
          </a:ln>
        </p:spPr>
      </p:pic>
      <p:sp>
        <p:nvSpPr>
          <p:cNvPr id="204" name="Google Shape;204;p34"/>
          <p:cNvSpPr txBox="1"/>
          <p:nvPr/>
        </p:nvSpPr>
        <p:spPr>
          <a:xfrm>
            <a:off x="434750" y="1242125"/>
            <a:ext cx="3253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Zero/few-shot prompting</a:t>
            </a:r>
            <a:endParaRPr sz="1800">
              <a:solidFill>
                <a:schemeClr val="dk2"/>
              </a:solidFill>
            </a:endParaRPr>
          </a:p>
        </p:txBody>
      </p:sp>
      <p:sp>
        <p:nvSpPr>
          <p:cNvPr id="205" name="Google Shape;205;p34"/>
          <p:cNvSpPr txBox="1"/>
          <p:nvPr/>
        </p:nvSpPr>
        <p:spPr>
          <a:xfrm>
            <a:off x="5588675" y="1170350"/>
            <a:ext cx="32535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Traditional fine-tuning</a:t>
            </a:r>
            <a:endParaRPr sz="1800">
              <a:solidFill>
                <a:schemeClr val="dk2"/>
              </a:solidFill>
            </a:endParaRPr>
          </a:p>
        </p:txBody>
      </p:sp>
      <p:sp>
        <p:nvSpPr>
          <p:cNvPr id="206" name="Google Shape;206;p34"/>
          <p:cNvSpPr txBox="1"/>
          <p:nvPr/>
        </p:nvSpPr>
        <p:spPr>
          <a:xfrm>
            <a:off x="6712300" y="4568875"/>
            <a:ext cx="2431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rPr>
              <a:t>Brown et al., 2020</a:t>
            </a:r>
            <a:endParaRPr sz="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Limits of prompting for harder tasks?</a:t>
            </a:r>
            <a:endParaRPr/>
          </a:p>
        </p:txBody>
      </p:sp>
      <p:sp>
        <p:nvSpPr>
          <p:cNvPr id="212" name="Google Shape;212;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Some tasks seem too hard for even large LMs to learn through prompting alone. </a:t>
            </a:r>
            <a:endParaRPr/>
          </a:p>
          <a:p>
            <a:pPr indent="0" lvl="0" marL="0" rtl="0" algn="l">
              <a:spcBef>
                <a:spcPts val="1200"/>
              </a:spcBef>
              <a:spcAft>
                <a:spcPts val="1200"/>
              </a:spcAft>
              <a:buNone/>
            </a:pPr>
            <a:r>
              <a:rPr lang="en"/>
              <a:t>Especially tasks involving richer, multi-step reasoning.</a:t>
            </a:r>
            <a:endParaRPr/>
          </a:p>
        </p:txBody>
      </p:sp>
      <p:pic>
        <p:nvPicPr>
          <p:cNvPr id="213" name="Google Shape;213;p35"/>
          <p:cNvPicPr preferRelativeResize="0"/>
          <p:nvPr/>
        </p:nvPicPr>
        <p:blipFill>
          <a:blip r:embed="rId3">
            <a:alphaModFix/>
          </a:blip>
          <a:stretch>
            <a:fillRect/>
          </a:stretch>
        </p:blipFill>
        <p:spPr>
          <a:xfrm>
            <a:off x="2484275" y="1995475"/>
            <a:ext cx="4902626" cy="3075175"/>
          </a:xfrm>
          <a:prstGeom prst="rect">
            <a:avLst/>
          </a:prstGeom>
          <a:noFill/>
          <a:ln>
            <a:noFill/>
          </a:ln>
        </p:spPr>
      </p:pic>
      <p:sp>
        <p:nvSpPr>
          <p:cNvPr id="214" name="Google Shape;214;p35"/>
          <p:cNvSpPr txBox="1"/>
          <p:nvPr/>
        </p:nvSpPr>
        <p:spPr>
          <a:xfrm>
            <a:off x="7321900" y="4568875"/>
            <a:ext cx="212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Brown et al., 2020</a:t>
            </a:r>
            <a:endParaRPr sz="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Chain-of-thought prompting</a:t>
            </a:r>
            <a:endParaRPr/>
          </a:p>
        </p:txBody>
      </p:sp>
      <p:pic>
        <p:nvPicPr>
          <p:cNvPr id="220" name="Google Shape;220;p36"/>
          <p:cNvPicPr preferRelativeResize="0"/>
          <p:nvPr/>
        </p:nvPicPr>
        <p:blipFill>
          <a:blip r:embed="rId3">
            <a:alphaModFix/>
          </a:blip>
          <a:stretch>
            <a:fillRect/>
          </a:stretch>
        </p:blipFill>
        <p:spPr>
          <a:xfrm>
            <a:off x="669024" y="934888"/>
            <a:ext cx="7805975" cy="3851575"/>
          </a:xfrm>
          <a:prstGeom prst="rect">
            <a:avLst/>
          </a:prstGeom>
          <a:noFill/>
          <a:ln>
            <a:noFill/>
          </a:ln>
        </p:spPr>
      </p:pic>
      <p:sp>
        <p:nvSpPr>
          <p:cNvPr id="221" name="Google Shape;221;p36"/>
          <p:cNvSpPr txBox="1"/>
          <p:nvPr/>
        </p:nvSpPr>
        <p:spPr>
          <a:xfrm>
            <a:off x="6033900" y="47124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Wei</a:t>
            </a:r>
            <a:r>
              <a:rPr lang="en" sz="1600">
                <a:solidFill>
                  <a:schemeClr val="dk1"/>
                </a:solidFill>
              </a:rPr>
              <a:t> et al., 2022</a:t>
            </a:r>
            <a:endParaRPr sz="2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Chain-of-thought prompting is an emergent property of model scale</a:t>
            </a:r>
            <a:endParaRPr/>
          </a:p>
        </p:txBody>
      </p:sp>
      <p:pic>
        <p:nvPicPr>
          <p:cNvPr id="227" name="Google Shape;227;p37"/>
          <p:cNvPicPr preferRelativeResize="0"/>
          <p:nvPr/>
        </p:nvPicPr>
        <p:blipFill>
          <a:blip r:embed="rId3">
            <a:alphaModFix/>
          </a:blip>
          <a:stretch>
            <a:fillRect/>
          </a:stretch>
        </p:blipFill>
        <p:spPr>
          <a:xfrm>
            <a:off x="2977937" y="1442800"/>
            <a:ext cx="6304876" cy="2516150"/>
          </a:xfrm>
          <a:prstGeom prst="rect">
            <a:avLst/>
          </a:prstGeom>
          <a:noFill/>
          <a:ln>
            <a:noFill/>
          </a:ln>
        </p:spPr>
      </p:pic>
      <p:pic>
        <p:nvPicPr>
          <p:cNvPr id="228" name="Google Shape;228;p37"/>
          <p:cNvPicPr preferRelativeResize="0"/>
          <p:nvPr/>
        </p:nvPicPr>
        <p:blipFill>
          <a:blip r:embed="rId4">
            <a:alphaModFix/>
          </a:blip>
          <a:stretch>
            <a:fillRect/>
          </a:stretch>
        </p:blipFill>
        <p:spPr>
          <a:xfrm>
            <a:off x="4118850" y="3968725"/>
            <a:ext cx="4478175" cy="333900"/>
          </a:xfrm>
          <a:prstGeom prst="rect">
            <a:avLst/>
          </a:prstGeom>
          <a:noFill/>
          <a:ln>
            <a:noFill/>
          </a:ln>
        </p:spPr>
      </p:pic>
      <p:pic>
        <p:nvPicPr>
          <p:cNvPr id="229" name="Google Shape;229;p37"/>
          <p:cNvPicPr preferRelativeResize="0"/>
          <p:nvPr/>
        </p:nvPicPr>
        <p:blipFill>
          <a:blip r:embed="rId5">
            <a:alphaModFix/>
          </a:blip>
          <a:stretch>
            <a:fillRect/>
          </a:stretch>
        </p:blipFill>
        <p:spPr>
          <a:xfrm>
            <a:off x="205425" y="4044925"/>
            <a:ext cx="3276175" cy="876950"/>
          </a:xfrm>
          <a:prstGeom prst="rect">
            <a:avLst/>
          </a:prstGeom>
          <a:noFill/>
          <a:ln>
            <a:noFill/>
          </a:ln>
        </p:spPr>
      </p:pic>
      <p:sp>
        <p:nvSpPr>
          <p:cNvPr id="230" name="Google Shape;230;p37"/>
          <p:cNvSpPr txBox="1"/>
          <p:nvPr/>
        </p:nvSpPr>
        <p:spPr>
          <a:xfrm>
            <a:off x="0" y="1633900"/>
            <a:ext cx="33393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111827"/>
                </a:solidFill>
                <a:highlight>
                  <a:srgbClr val="F3F4F6"/>
                </a:highlight>
                <a:latin typeface="Consolas"/>
                <a:ea typeface="Consolas"/>
                <a:cs typeface="Consolas"/>
                <a:sym typeface="Consolas"/>
              </a:rPr>
              <a:t>Natalia sold clips to 48 of her friends in April, and then she sold half as many clips in May. How many clips did Natalia sell altogether in April and May?</a:t>
            </a:r>
            <a:endParaRPr sz="1800"/>
          </a:p>
        </p:txBody>
      </p:sp>
      <p:sp>
        <p:nvSpPr>
          <p:cNvPr id="231" name="Google Shape;231;p37"/>
          <p:cNvSpPr txBox="1"/>
          <p:nvPr/>
        </p:nvSpPr>
        <p:spPr>
          <a:xfrm>
            <a:off x="6033900" y="47124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Wei et al., 2022</a:t>
            </a:r>
            <a:endParaRPr sz="2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Zero-shot chain-of-thought prompting</a:t>
            </a:r>
            <a:endParaRPr/>
          </a:p>
        </p:txBody>
      </p:sp>
      <p:pic>
        <p:nvPicPr>
          <p:cNvPr id="237" name="Google Shape;237;p38"/>
          <p:cNvPicPr preferRelativeResize="0"/>
          <p:nvPr/>
        </p:nvPicPr>
        <p:blipFill>
          <a:blip r:embed="rId3">
            <a:alphaModFix/>
          </a:blip>
          <a:stretch>
            <a:fillRect/>
          </a:stretch>
        </p:blipFill>
        <p:spPr>
          <a:xfrm>
            <a:off x="0" y="1017725"/>
            <a:ext cx="7928526" cy="4047991"/>
          </a:xfrm>
          <a:prstGeom prst="rect">
            <a:avLst/>
          </a:prstGeom>
          <a:noFill/>
          <a:ln>
            <a:noFill/>
          </a:ln>
        </p:spPr>
      </p:pic>
      <p:sp>
        <p:nvSpPr>
          <p:cNvPr id="238" name="Google Shape;238;p38"/>
          <p:cNvSpPr txBox="1"/>
          <p:nvPr/>
        </p:nvSpPr>
        <p:spPr>
          <a:xfrm>
            <a:off x="7065800" y="586625"/>
            <a:ext cx="1982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Kojima</a:t>
            </a:r>
            <a:r>
              <a:rPr lang="en" sz="1600">
                <a:solidFill>
                  <a:schemeClr val="dk1"/>
                </a:solidFill>
              </a:rPr>
              <a:t> et al., 2022</a:t>
            </a:r>
            <a:endParaRPr sz="2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464100" y="167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Zero-shot chain-of-thought prompting</a:t>
            </a:r>
            <a:endParaRPr/>
          </a:p>
        </p:txBody>
      </p:sp>
      <p:pic>
        <p:nvPicPr>
          <p:cNvPr id="244" name="Google Shape;244;p39"/>
          <p:cNvPicPr preferRelativeResize="0"/>
          <p:nvPr/>
        </p:nvPicPr>
        <p:blipFill>
          <a:blip r:embed="rId3">
            <a:alphaModFix/>
          </a:blip>
          <a:stretch>
            <a:fillRect/>
          </a:stretch>
        </p:blipFill>
        <p:spPr>
          <a:xfrm>
            <a:off x="152400" y="1564538"/>
            <a:ext cx="8839199" cy="2673725"/>
          </a:xfrm>
          <a:prstGeom prst="rect">
            <a:avLst/>
          </a:prstGeom>
          <a:noFill/>
          <a:ln>
            <a:noFill/>
          </a:ln>
        </p:spPr>
      </p:pic>
      <p:sp>
        <p:nvSpPr>
          <p:cNvPr id="245" name="Google Shape;245;p39"/>
          <p:cNvSpPr txBox="1"/>
          <p:nvPr/>
        </p:nvSpPr>
        <p:spPr>
          <a:xfrm>
            <a:off x="7008900" y="4571000"/>
            <a:ext cx="1982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Kojima et al., 2022</a:t>
            </a:r>
            <a:endParaRPr sz="2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Zero-shot chain-of-thought prompting</a:t>
            </a:r>
            <a:endParaRPr/>
          </a:p>
        </p:txBody>
      </p:sp>
      <p:pic>
        <p:nvPicPr>
          <p:cNvPr id="251" name="Google Shape;251;p40"/>
          <p:cNvPicPr preferRelativeResize="0"/>
          <p:nvPr/>
        </p:nvPicPr>
        <p:blipFill>
          <a:blip r:embed="rId3">
            <a:alphaModFix/>
          </a:blip>
          <a:stretch>
            <a:fillRect/>
          </a:stretch>
        </p:blipFill>
        <p:spPr>
          <a:xfrm>
            <a:off x="429863" y="1184450"/>
            <a:ext cx="8284269" cy="3820975"/>
          </a:xfrm>
          <a:prstGeom prst="rect">
            <a:avLst/>
          </a:prstGeom>
          <a:noFill/>
          <a:ln>
            <a:noFill/>
          </a:ln>
        </p:spPr>
      </p:pic>
      <p:sp>
        <p:nvSpPr>
          <p:cNvPr id="252" name="Google Shape;252;p40"/>
          <p:cNvSpPr txBox="1"/>
          <p:nvPr/>
        </p:nvSpPr>
        <p:spPr>
          <a:xfrm>
            <a:off x="6922900" y="445025"/>
            <a:ext cx="1982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Zhou et al., 2022, </a:t>
            </a:r>
            <a:r>
              <a:rPr lang="en" sz="1600">
                <a:solidFill>
                  <a:schemeClr val="dk1"/>
                </a:solidFill>
              </a:rPr>
              <a:t>Kojima et al., 2022</a:t>
            </a:r>
            <a:endParaRPr sz="2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new dark art of prompt engineering?</a:t>
            </a:r>
            <a:endParaRPr/>
          </a:p>
        </p:txBody>
      </p:sp>
      <p:sp>
        <p:nvSpPr>
          <p:cNvPr id="258" name="Google Shape;258;p41"/>
          <p:cNvSpPr txBox="1"/>
          <p:nvPr>
            <p:ph idx="1" type="body"/>
          </p:nvPr>
        </p:nvSpPr>
        <p:spPr>
          <a:xfrm>
            <a:off x="311700" y="1152475"/>
            <a:ext cx="2287200" cy="298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fantasy concept art, glowing blue dodecahedron die on a wooden table, in a cozy fantasy (workshop), tools on the table, artstation, depth of field, 4k, masterpiece,</a:t>
            </a:r>
            <a:endParaRPr/>
          </a:p>
        </p:txBody>
      </p:sp>
      <p:pic>
        <p:nvPicPr>
          <p:cNvPr id="259" name="Google Shape;259;p41"/>
          <p:cNvPicPr preferRelativeResize="0"/>
          <p:nvPr/>
        </p:nvPicPr>
        <p:blipFill>
          <a:blip r:embed="rId3">
            <a:alphaModFix/>
          </a:blip>
          <a:stretch>
            <a:fillRect/>
          </a:stretch>
        </p:blipFill>
        <p:spPr>
          <a:xfrm>
            <a:off x="2937625" y="1017725"/>
            <a:ext cx="5731463" cy="382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580225" y="913750"/>
            <a:ext cx="7178325" cy="3860450"/>
          </a:xfrm>
          <a:prstGeom prst="rect">
            <a:avLst/>
          </a:prstGeom>
          <a:noFill/>
          <a:ln>
            <a:noFill/>
          </a:ln>
        </p:spPr>
      </p:pic>
      <p:sp>
        <p:nvSpPr>
          <p:cNvPr id="71" name="Google Shape;71;p15"/>
          <p:cNvSpPr txBox="1"/>
          <p:nvPr/>
        </p:nvSpPr>
        <p:spPr>
          <a:xfrm>
            <a:off x="0" y="47742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https://www.economist.com/interactive/briefing/2022/06/11/huge-foundation-models-are-turbo-charging-ai-progress</a:t>
            </a:r>
            <a:endParaRPr sz="1200"/>
          </a:p>
        </p:txBody>
      </p:sp>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Larger and larger models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new dark art of prompt </a:t>
            </a:r>
            <a:r>
              <a:rPr lang="en"/>
              <a:t>engineering?</a:t>
            </a:r>
            <a:endParaRPr/>
          </a:p>
        </p:txBody>
      </p:sp>
      <p:pic>
        <p:nvPicPr>
          <p:cNvPr id="265" name="Google Shape;265;p42"/>
          <p:cNvPicPr preferRelativeResize="0"/>
          <p:nvPr/>
        </p:nvPicPr>
        <p:blipFill>
          <a:blip r:embed="rId3">
            <a:alphaModFix/>
          </a:blip>
          <a:stretch>
            <a:fillRect/>
          </a:stretch>
        </p:blipFill>
        <p:spPr>
          <a:xfrm>
            <a:off x="463425" y="1017725"/>
            <a:ext cx="7983075" cy="4109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271" name="Google Shape;271;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Zero-Shot and Few-Shot In-Context Learning</a:t>
            </a:r>
            <a:endParaRPr/>
          </a:p>
          <a:p>
            <a:pPr indent="-317500" lvl="1" marL="914400" rtl="0" algn="l">
              <a:spcBef>
                <a:spcPts val="0"/>
              </a:spcBef>
              <a:spcAft>
                <a:spcPts val="0"/>
              </a:spcAft>
              <a:buSzPts val="1400"/>
              <a:buAutoNum type="alphaLcPeriod"/>
            </a:pPr>
            <a:r>
              <a:rPr lang="en"/>
              <a:t>No finetuning needed, prompt engineering can improve performance</a:t>
            </a:r>
            <a:endParaRPr/>
          </a:p>
          <a:p>
            <a:pPr indent="-317500" lvl="1" marL="914400" rtl="0" algn="l">
              <a:spcBef>
                <a:spcPts val="0"/>
              </a:spcBef>
              <a:spcAft>
                <a:spcPts val="0"/>
              </a:spcAft>
              <a:buSzPts val="1400"/>
              <a:buAutoNum type="alphaLcPeriod"/>
            </a:pPr>
            <a:r>
              <a:rPr lang="en"/>
              <a:t>Limits to what you can fit in context</a:t>
            </a:r>
            <a:endParaRPr/>
          </a:p>
          <a:p>
            <a:pPr indent="-317500" lvl="1" marL="914400" rtl="0" algn="l">
              <a:spcBef>
                <a:spcPts val="0"/>
              </a:spcBef>
              <a:spcAft>
                <a:spcPts val="0"/>
              </a:spcAft>
              <a:buSzPts val="1400"/>
              <a:buAutoNum type="alphaLcPeriod"/>
            </a:pPr>
            <a:r>
              <a:rPr lang="en"/>
              <a:t>Complex tasks will probably need gradient steps</a:t>
            </a:r>
            <a:endParaRPr/>
          </a:p>
          <a:p>
            <a:pPr indent="-342900" lvl="0" marL="457200" rtl="0" algn="l">
              <a:spcBef>
                <a:spcPts val="0"/>
              </a:spcBef>
              <a:spcAft>
                <a:spcPts val="0"/>
              </a:spcAft>
              <a:buSzPts val="1800"/>
              <a:buAutoNum type="arabicPeriod"/>
            </a:pPr>
            <a:r>
              <a:rPr lang="en"/>
              <a:t>Instruction finetuning</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
              <a:t>Reinforcement learning with Human Feedback</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 modeling is not “assisting users”</a:t>
            </a:r>
            <a:endParaRPr/>
          </a:p>
        </p:txBody>
      </p:sp>
      <p:sp>
        <p:nvSpPr>
          <p:cNvPr id="277" name="Google Shape;277;p44"/>
          <p:cNvSpPr txBox="1"/>
          <p:nvPr>
            <p:ph idx="1" type="body"/>
          </p:nvPr>
        </p:nvSpPr>
        <p:spPr>
          <a:xfrm>
            <a:off x="311700" y="4125775"/>
            <a:ext cx="8520600" cy="4431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Language models are not aligned with user intent [Ouyang et al., 2022]</a:t>
            </a:r>
            <a:endParaRPr/>
          </a:p>
        </p:txBody>
      </p:sp>
      <p:pic>
        <p:nvPicPr>
          <p:cNvPr id="278" name="Google Shape;278;p44"/>
          <p:cNvPicPr preferRelativeResize="0"/>
          <p:nvPr/>
        </p:nvPicPr>
        <p:blipFill>
          <a:blip r:embed="rId3">
            <a:alphaModFix/>
          </a:blip>
          <a:stretch>
            <a:fillRect/>
          </a:stretch>
        </p:blipFill>
        <p:spPr>
          <a:xfrm>
            <a:off x="393563" y="1219200"/>
            <a:ext cx="7248525" cy="2705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Instruction finetuning</a:t>
            </a:r>
            <a:endParaRPr/>
          </a:p>
        </p:txBody>
      </p:sp>
      <p:sp>
        <p:nvSpPr>
          <p:cNvPr id="284" name="Google Shape;284;p45"/>
          <p:cNvSpPr txBox="1"/>
          <p:nvPr>
            <p:ph idx="1" type="body"/>
          </p:nvPr>
        </p:nvSpPr>
        <p:spPr>
          <a:xfrm>
            <a:off x="311688"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Collect examples of (instruction, output) pairs across many tasks and finetune an LM</a:t>
            </a:r>
            <a:endParaRPr/>
          </a:p>
        </p:txBody>
      </p:sp>
      <p:pic>
        <p:nvPicPr>
          <p:cNvPr id="285" name="Google Shape;285;p45"/>
          <p:cNvPicPr preferRelativeResize="0"/>
          <p:nvPr/>
        </p:nvPicPr>
        <p:blipFill>
          <a:blip r:embed="rId3">
            <a:alphaModFix/>
          </a:blip>
          <a:stretch>
            <a:fillRect/>
          </a:stretch>
        </p:blipFill>
        <p:spPr>
          <a:xfrm>
            <a:off x="959985" y="1727100"/>
            <a:ext cx="7224027" cy="3416400"/>
          </a:xfrm>
          <a:prstGeom prst="rect">
            <a:avLst/>
          </a:prstGeom>
          <a:noFill/>
          <a:ln>
            <a:noFill/>
          </a:ln>
        </p:spPr>
      </p:pic>
      <p:sp>
        <p:nvSpPr>
          <p:cNvPr id="286" name="Google Shape;286;p45"/>
          <p:cNvSpPr txBox="1"/>
          <p:nvPr/>
        </p:nvSpPr>
        <p:spPr>
          <a:xfrm>
            <a:off x="6033900" y="47124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FLAN-T, Chung et. al., 2022</a:t>
            </a:r>
            <a:endParaRPr sz="2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Instruction finetuning</a:t>
            </a:r>
            <a:endParaRPr/>
          </a:p>
        </p:txBody>
      </p:sp>
      <p:sp>
        <p:nvSpPr>
          <p:cNvPr id="292" name="Google Shape;292;p46"/>
          <p:cNvSpPr txBox="1"/>
          <p:nvPr>
            <p:ph idx="1" type="body"/>
          </p:nvPr>
        </p:nvSpPr>
        <p:spPr>
          <a:xfrm>
            <a:off x="311700" y="1152475"/>
            <a:ext cx="3027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As is usually the case, data+model scale is key for this to work!</a:t>
            </a:r>
            <a:endParaRPr/>
          </a:p>
          <a:p>
            <a:pPr indent="-342900" lvl="0" marL="457200" rtl="0" algn="l">
              <a:spcBef>
                <a:spcPts val="0"/>
              </a:spcBef>
              <a:spcAft>
                <a:spcPts val="0"/>
              </a:spcAft>
              <a:buSzPts val="1800"/>
              <a:buChar char="●"/>
            </a:pPr>
            <a:r>
              <a:rPr lang="en"/>
              <a:t>For example, the SuperNaturalInstructions dataset contains over 1.6K tasks, 3M+ examples</a:t>
            </a:r>
            <a:endParaRPr/>
          </a:p>
          <a:p>
            <a:pPr indent="-342900" lvl="0" marL="457200" rtl="0" algn="l">
              <a:spcBef>
                <a:spcPts val="0"/>
              </a:spcBef>
              <a:spcAft>
                <a:spcPts val="0"/>
              </a:spcAft>
              <a:buSzPts val="1800"/>
              <a:buChar char="●"/>
            </a:pPr>
            <a:r>
              <a:rPr lang="en"/>
              <a:t>Classification, sequence tagging, rewriting, translation, QA</a:t>
            </a:r>
            <a:endParaRPr/>
          </a:p>
        </p:txBody>
      </p:sp>
      <p:pic>
        <p:nvPicPr>
          <p:cNvPr id="293" name="Google Shape;293;p46"/>
          <p:cNvPicPr preferRelativeResize="0"/>
          <p:nvPr/>
        </p:nvPicPr>
        <p:blipFill>
          <a:blip r:embed="rId3">
            <a:alphaModFix/>
          </a:blip>
          <a:stretch>
            <a:fillRect/>
          </a:stretch>
        </p:blipFill>
        <p:spPr>
          <a:xfrm>
            <a:off x="3339300" y="1153650"/>
            <a:ext cx="5661348" cy="2836208"/>
          </a:xfrm>
          <a:prstGeom prst="rect">
            <a:avLst/>
          </a:prstGeom>
          <a:noFill/>
          <a:ln>
            <a:noFill/>
          </a:ln>
        </p:spPr>
      </p:pic>
      <p:sp>
        <p:nvSpPr>
          <p:cNvPr id="294" name="Google Shape;294;p46"/>
          <p:cNvSpPr txBox="1"/>
          <p:nvPr/>
        </p:nvSpPr>
        <p:spPr>
          <a:xfrm>
            <a:off x="6778200" y="4568875"/>
            <a:ext cx="205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Wang et al., 2022</a:t>
            </a:r>
            <a:endParaRPr sz="2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Reinforcement learning with Human Feedback</a:t>
            </a:r>
            <a:endParaRPr/>
          </a:p>
        </p:txBody>
      </p:sp>
      <p:pic>
        <p:nvPicPr>
          <p:cNvPr id="300" name="Google Shape;300;p47"/>
          <p:cNvPicPr preferRelativeResize="0"/>
          <p:nvPr/>
        </p:nvPicPr>
        <p:blipFill>
          <a:blip r:embed="rId3">
            <a:alphaModFix/>
          </a:blip>
          <a:stretch>
            <a:fillRect/>
          </a:stretch>
        </p:blipFill>
        <p:spPr>
          <a:xfrm>
            <a:off x="927975" y="935075"/>
            <a:ext cx="7069425" cy="4100801"/>
          </a:xfrm>
          <a:prstGeom prst="rect">
            <a:avLst/>
          </a:prstGeom>
          <a:noFill/>
          <a:ln>
            <a:noFill/>
          </a:ln>
        </p:spPr>
      </p:pic>
      <p:sp>
        <p:nvSpPr>
          <p:cNvPr id="301" name="Google Shape;301;p47"/>
          <p:cNvSpPr txBox="1"/>
          <p:nvPr/>
        </p:nvSpPr>
        <p:spPr>
          <a:xfrm>
            <a:off x="6779175" y="4681800"/>
            <a:ext cx="2364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rPr>
              <a:t>[Ouyang et al., 2022]</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Reinforcement Learning with Human Feedback</a:t>
            </a:r>
            <a:endParaRPr/>
          </a:p>
        </p:txBody>
      </p:sp>
      <p:pic>
        <p:nvPicPr>
          <p:cNvPr id="307" name="Google Shape;307;p48"/>
          <p:cNvPicPr preferRelativeResize="0"/>
          <p:nvPr/>
        </p:nvPicPr>
        <p:blipFill>
          <a:blip r:embed="rId3">
            <a:alphaModFix/>
          </a:blip>
          <a:stretch>
            <a:fillRect/>
          </a:stretch>
        </p:blipFill>
        <p:spPr>
          <a:xfrm>
            <a:off x="1160950" y="951825"/>
            <a:ext cx="6961582" cy="3991024"/>
          </a:xfrm>
          <a:prstGeom prst="rect">
            <a:avLst/>
          </a:prstGeom>
          <a:noFill/>
          <a:ln>
            <a:noFill/>
          </a:ln>
        </p:spPr>
      </p:pic>
      <p:sp>
        <p:nvSpPr>
          <p:cNvPr id="308" name="Google Shape;308;p48"/>
          <p:cNvSpPr txBox="1"/>
          <p:nvPr/>
        </p:nvSpPr>
        <p:spPr>
          <a:xfrm>
            <a:off x="6779175" y="4681800"/>
            <a:ext cx="2364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rPr>
              <a:t>[Ouyang et al., 2022]</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a:t>
            </a:r>
            <a:endParaRPr/>
          </a:p>
        </p:txBody>
      </p:sp>
      <p:sp>
        <p:nvSpPr>
          <p:cNvPr id="314" name="Google Shape;314;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5000"/>
              </a:lnSpc>
              <a:spcBef>
                <a:spcPts val="0"/>
              </a:spcBef>
              <a:spcAft>
                <a:spcPts val="0"/>
              </a:spcAft>
              <a:buSzPts val="1800"/>
              <a:buChar char="●"/>
            </a:pPr>
            <a:r>
              <a:rPr lang="en" sz="1765"/>
              <a:t>[Stanford CS224N] course</a:t>
            </a:r>
            <a:endParaRPr sz="1765"/>
          </a:p>
          <a:p>
            <a:pPr indent="-340677" lvl="0" marL="457200" rtl="0" algn="l">
              <a:lnSpc>
                <a:spcPct val="105000"/>
              </a:lnSpc>
              <a:spcBef>
                <a:spcPts val="0"/>
              </a:spcBef>
              <a:spcAft>
                <a:spcPts val="0"/>
              </a:spcAft>
              <a:buSzPts val="1765"/>
              <a:buChar char="●"/>
            </a:pPr>
            <a:r>
              <a:rPr lang="en" sz="1765"/>
              <a:t>Other papers cited on slides</a:t>
            </a:r>
            <a:endParaRPr sz="1765"/>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Trained on more and more data</a:t>
            </a:r>
            <a:endParaRPr/>
          </a:p>
        </p:txBody>
      </p:sp>
      <p:pic>
        <p:nvPicPr>
          <p:cNvPr id="78" name="Google Shape;78;p16"/>
          <p:cNvPicPr preferRelativeResize="0"/>
          <p:nvPr/>
        </p:nvPicPr>
        <p:blipFill>
          <a:blip r:embed="rId3">
            <a:alphaModFix/>
          </a:blip>
          <a:stretch>
            <a:fillRect/>
          </a:stretch>
        </p:blipFill>
        <p:spPr>
          <a:xfrm>
            <a:off x="0" y="911152"/>
            <a:ext cx="9144001" cy="3815047"/>
          </a:xfrm>
          <a:prstGeom prst="rect">
            <a:avLst/>
          </a:prstGeom>
          <a:noFill/>
          <a:ln>
            <a:noFill/>
          </a:ln>
        </p:spPr>
      </p:pic>
      <p:sp>
        <p:nvSpPr>
          <p:cNvPr id="79" name="Google Shape;79;p16"/>
          <p:cNvSpPr txBox="1"/>
          <p:nvPr/>
        </p:nvSpPr>
        <p:spPr>
          <a:xfrm>
            <a:off x="172000" y="47262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https://babylm.github.io/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kinds of things does pretraining learn?</a:t>
            </a:r>
            <a:endParaRPr/>
          </a:p>
        </p:txBody>
      </p:sp>
      <p:sp>
        <p:nvSpPr>
          <p:cNvPr id="85" name="Google Shape;85;p17"/>
          <p:cNvSpPr txBox="1"/>
          <p:nvPr>
            <p:ph idx="1" type="body"/>
          </p:nvPr>
        </p:nvSpPr>
        <p:spPr>
          <a:xfrm>
            <a:off x="68050" y="1138125"/>
            <a:ext cx="9075900" cy="3416400"/>
          </a:xfrm>
          <a:prstGeom prst="rect">
            <a:avLst/>
          </a:prstGeom>
        </p:spPr>
        <p:txBody>
          <a:bodyPr anchorCtr="0" anchor="t" bIns="91425" lIns="91425" spcFirstLastPara="1" rIns="91425" wrap="square" tIns="91425">
            <a:noAutofit/>
          </a:bodyPr>
          <a:lstStyle/>
          <a:p>
            <a:pPr indent="-340677" lvl="0" marL="457200" rtl="0" algn="l">
              <a:lnSpc>
                <a:spcPct val="105000"/>
              </a:lnSpc>
              <a:spcBef>
                <a:spcPts val="0"/>
              </a:spcBef>
              <a:spcAft>
                <a:spcPts val="0"/>
              </a:spcAft>
              <a:buSzPts val="1765"/>
              <a:buChar char="●"/>
            </a:pPr>
            <a:r>
              <a:rPr lang="en" sz="1765"/>
              <a:t>Stanford University is located in _______, California. [Trivia]</a:t>
            </a:r>
            <a:endParaRPr sz="1765"/>
          </a:p>
          <a:p>
            <a:pPr indent="-340677" lvl="0" marL="457200" rtl="0" algn="l">
              <a:lnSpc>
                <a:spcPct val="105000"/>
              </a:lnSpc>
              <a:spcBef>
                <a:spcPts val="0"/>
              </a:spcBef>
              <a:spcAft>
                <a:spcPts val="0"/>
              </a:spcAft>
              <a:buSzPts val="1765"/>
              <a:buChar char="●"/>
            </a:pPr>
            <a:r>
              <a:rPr lang="en" sz="1765"/>
              <a:t>I put ____ fork down on the table. [syntax]</a:t>
            </a:r>
            <a:endParaRPr sz="1765"/>
          </a:p>
          <a:p>
            <a:pPr indent="-340677" lvl="0" marL="457200" rtl="0" algn="l">
              <a:lnSpc>
                <a:spcPct val="105000"/>
              </a:lnSpc>
              <a:spcBef>
                <a:spcPts val="0"/>
              </a:spcBef>
              <a:spcAft>
                <a:spcPts val="0"/>
              </a:spcAft>
              <a:buSzPts val="1765"/>
              <a:buChar char="●"/>
            </a:pPr>
            <a:r>
              <a:rPr lang="en" sz="1765"/>
              <a:t>The woman walked </a:t>
            </a:r>
            <a:r>
              <a:rPr lang="en" sz="1765"/>
              <a:t>across the street, checkin for traffic over ___ shoulder. [coreference]</a:t>
            </a:r>
            <a:endParaRPr sz="1765"/>
          </a:p>
          <a:p>
            <a:pPr indent="-340677" lvl="0" marL="457200" rtl="0" algn="l">
              <a:lnSpc>
                <a:spcPct val="105000"/>
              </a:lnSpc>
              <a:spcBef>
                <a:spcPts val="0"/>
              </a:spcBef>
              <a:spcAft>
                <a:spcPts val="0"/>
              </a:spcAft>
              <a:buSzPts val="1765"/>
              <a:buChar char="●"/>
            </a:pPr>
            <a:r>
              <a:rPr lang="en" sz="1765"/>
              <a:t>I went to the ocean to see the fish, turtles, seals, and ___. [lexical semantics/topic]</a:t>
            </a:r>
            <a:endParaRPr sz="1765"/>
          </a:p>
          <a:p>
            <a:pPr indent="-340677" lvl="0" marL="457200" rtl="0" algn="l">
              <a:lnSpc>
                <a:spcPct val="105000"/>
              </a:lnSpc>
              <a:spcBef>
                <a:spcPts val="0"/>
              </a:spcBef>
              <a:spcAft>
                <a:spcPts val="0"/>
              </a:spcAft>
              <a:buSzPts val="1765"/>
              <a:buChar char="●"/>
            </a:pPr>
            <a:r>
              <a:rPr lang="en" sz="1765"/>
              <a:t>Overall, the value I got from the two hours watching it was the sum total of the popcorn and the drink. The movie was ____. [sentiment]</a:t>
            </a:r>
            <a:endParaRPr sz="1765"/>
          </a:p>
          <a:p>
            <a:pPr indent="-340677" lvl="0" marL="457200" rtl="0" algn="l">
              <a:lnSpc>
                <a:spcPct val="105000"/>
              </a:lnSpc>
              <a:spcBef>
                <a:spcPts val="0"/>
              </a:spcBef>
              <a:spcAft>
                <a:spcPts val="0"/>
              </a:spcAft>
              <a:buSzPts val="1765"/>
              <a:buChar char="●"/>
            </a:pPr>
            <a:r>
              <a:rPr lang="en" sz="1765"/>
              <a:t>Iroh went into the kitchen to make some tea. Standing next to Iroh, Zuko pondered his destiny. Zuko left the _____ . [some reasoning - harder]</a:t>
            </a:r>
            <a:endParaRPr sz="1765"/>
          </a:p>
          <a:p>
            <a:pPr indent="-340677" lvl="0" marL="457200" rtl="0" algn="l">
              <a:lnSpc>
                <a:spcPct val="105000"/>
              </a:lnSpc>
              <a:spcBef>
                <a:spcPts val="0"/>
              </a:spcBef>
              <a:spcAft>
                <a:spcPts val="0"/>
              </a:spcAft>
              <a:buSzPts val="1765"/>
              <a:buChar char="●"/>
            </a:pPr>
            <a:r>
              <a:rPr lang="en" sz="1765"/>
              <a:t>I was thinking about the sequence that goes 1, 1, 2, 3, 5, 8, 13, 21, ____ [some basic arithmetic].</a:t>
            </a:r>
            <a:endParaRPr sz="1765"/>
          </a:p>
          <a:p>
            <a:pPr indent="0" lvl="0" marL="457200" rtl="0" algn="l">
              <a:lnSpc>
                <a:spcPct val="105000"/>
              </a:lnSpc>
              <a:spcBef>
                <a:spcPts val="1200"/>
              </a:spcBef>
              <a:spcAft>
                <a:spcPts val="1200"/>
              </a:spcAft>
              <a:buSzPts val="1018"/>
              <a:buNone/>
            </a:pPr>
            <a:r>
              <a:rPr lang="en" sz="1765"/>
              <a:t>[Stanford CS224N] </a:t>
            </a:r>
            <a:endParaRPr sz="1765"/>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 models as world models?</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Language models may do rudimentary modeling of agents, beliefs, and actions:</a:t>
            </a:r>
            <a:endParaRPr/>
          </a:p>
          <a:p>
            <a:pPr indent="0" lvl="0" marL="0" rtl="0" algn="l">
              <a:spcBef>
                <a:spcPts val="1200"/>
              </a:spcBef>
              <a:spcAft>
                <a:spcPts val="0"/>
              </a:spcAft>
              <a:buNone/>
            </a:pPr>
            <a:r>
              <a:rPr b="1" lang="en"/>
              <a:t>Pat watches a demonstration of a bowling ball and a leaf being dropped at the same time in a vacuum chamber. Pat, who is a physicist, predicts that</a:t>
            </a:r>
            <a:r>
              <a:rPr lang="en"/>
              <a:t> the bowling ball and the leaf will fall at the same rate.</a:t>
            </a:r>
            <a:endParaRPr/>
          </a:p>
          <a:p>
            <a:pPr indent="0" lvl="0" marL="0" rtl="0" algn="l">
              <a:spcBef>
                <a:spcPts val="1200"/>
              </a:spcBef>
              <a:spcAft>
                <a:spcPts val="0"/>
              </a:spcAft>
              <a:buNone/>
            </a:pPr>
            <a:r>
              <a:rPr lang="en"/>
              <a:t>Changing the last sentence of the prompt we get:</a:t>
            </a:r>
            <a:endParaRPr/>
          </a:p>
          <a:p>
            <a:pPr indent="0" lvl="0" marL="0" rtl="0" algn="l">
              <a:spcBef>
                <a:spcPts val="1200"/>
              </a:spcBef>
              <a:spcAft>
                <a:spcPts val="0"/>
              </a:spcAft>
              <a:buNone/>
            </a:pPr>
            <a:r>
              <a:rPr lang="en"/>
              <a:t>…. </a:t>
            </a:r>
            <a:r>
              <a:rPr b="1" lang="en"/>
              <a:t>Pat, who has never seen this demonstration before, predicts that </a:t>
            </a:r>
            <a:r>
              <a:rPr lang="en"/>
              <a:t>the bowling ball will fall to the ground first. This is incorrect. In a vacuum chamber, there is no air</a:t>
            </a:r>
            <a:endParaRPr/>
          </a:p>
          <a:p>
            <a:pPr indent="0" lvl="0" marL="0" rtl="0" algn="l">
              <a:spcBef>
                <a:spcPts val="1200"/>
              </a:spcBef>
              <a:spcAft>
                <a:spcPts val="1200"/>
              </a:spcAft>
              <a:buNone/>
            </a:pPr>
            <a:r>
              <a:rPr lang="en" u="sng">
                <a:solidFill>
                  <a:schemeClr val="hlink"/>
                </a:solidFill>
                <a:hlinkClick r:id="rId3"/>
              </a:rPr>
              <a:t>Language models as Agent Models</a:t>
            </a:r>
            <a:r>
              <a:rPr lang="en"/>
              <a:t> Andreas, 2022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 models as </a:t>
            </a:r>
            <a:r>
              <a:rPr lang="en"/>
              <a:t>world models? – Math</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Clr>
                <a:schemeClr val="dk1"/>
              </a:buClr>
              <a:buSzPts val="1100"/>
              <a:buFont typeface="Arial"/>
              <a:buNone/>
            </a:pPr>
            <a:r>
              <a:rPr lang="en" sz="1200">
                <a:solidFill>
                  <a:srgbClr val="444444"/>
                </a:solidFill>
                <a:highlight>
                  <a:srgbClr val="FFFFFF"/>
                </a:highlight>
              </a:rPr>
              <a:t>A circle is a closed curve that is drawn from the fixed point called the center, in which all the points on the curve are having the same distance from the center point of the center. The equation of a circle with (h, k) center and r radius is given by:</a:t>
            </a:r>
            <a:endParaRPr sz="1200">
              <a:solidFill>
                <a:srgbClr val="444444"/>
              </a:solidFill>
              <a:highlight>
                <a:srgbClr val="FFFFFF"/>
              </a:highlight>
            </a:endParaRPr>
          </a:p>
          <a:p>
            <a:pPr indent="0" lvl="0" marL="0" rtl="0" algn="l">
              <a:lnSpc>
                <a:spcPct val="150000"/>
              </a:lnSpc>
              <a:spcBef>
                <a:spcPts val="1200"/>
              </a:spcBef>
              <a:spcAft>
                <a:spcPts val="0"/>
              </a:spcAft>
              <a:buClr>
                <a:schemeClr val="dk1"/>
              </a:buClr>
              <a:buSzPts val="1100"/>
              <a:buFont typeface="Arial"/>
              <a:buNone/>
            </a:pPr>
            <a:r>
              <a:rPr lang="en" sz="1200">
                <a:solidFill>
                  <a:srgbClr val="444444"/>
                </a:solidFill>
                <a:highlight>
                  <a:srgbClr val="FFFFFF"/>
                </a:highlight>
              </a:rPr>
              <a:t>(x-h)</a:t>
            </a:r>
            <a:r>
              <a:rPr lang="en" sz="900">
                <a:solidFill>
                  <a:srgbClr val="444444"/>
                </a:solidFill>
                <a:highlight>
                  <a:srgbClr val="FFFFFF"/>
                </a:highlight>
              </a:rPr>
              <a:t>2</a:t>
            </a:r>
            <a:r>
              <a:rPr lang="en" sz="1200">
                <a:solidFill>
                  <a:srgbClr val="444444"/>
                </a:solidFill>
                <a:highlight>
                  <a:srgbClr val="FFFFFF"/>
                </a:highlight>
              </a:rPr>
              <a:t> + (y-k)</a:t>
            </a:r>
            <a:r>
              <a:rPr lang="en" sz="900">
                <a:solidFill>
                  <a:srgbClr val="444444"/>
                </a:solidFill>
                <a:highlight>
                  <a:srgbClr val="FFFFFF"/>
                </a:highlight>
              </a:rPr>
              <a:t>2</a:t>
            </a:r>
            <a:r>
              <a:rPr lang="en" sz="1200">
                <a:solidFill>
                  <a:srgbClr val="444444"/>
                </a:solidFill>
                <a:highlight>
                  <a:srgbClr val="FFFFFF"/>
                </a:highlight>
              </a:rPr>
              <a:t> = r</a:t>
            </a:r>
            <a:r>
              <a:rPr lang="en" sz="900">
                <a:solidFill>
                  <a:srgbClr val="444444"/>
                </a:solidFill>
                <a:highlight>
                  <a:srgbClr val="FFFFFF"/>
                </a:highlight>
              </a:rPr>
              <a:t>2</a:t>
            </a:r>
            <a:endParaRPr sz="900">
              <a:solidFill>
                <a:srgbClr val="444444"/>
              </a:solidFill>
              <a:highlight>
                <a:srgbClr val="FFFFFF"/>
              </a:highlight>
            </a:endParaRPr>
          </a:p>
          <a:p>
            <a:pPr indent="0" lvl="0" marL="0" rtl="0" algn="l">
              <a:lnSpc>
                <a:spcPct val="150000"/>
              </a:lnSpc>
              <a:spcBef>
                <a:spcPts val="1200"/>
              </a:spcBef>
              <a:spcAft>
                <a:spcPts val="0"/>
              </a:spcAft>
              <a:buClr>
                <a:schemeClr val="dk1"/>
              </a:buClr>
              <a:buSzPts val="1100"/>
              <a:buFont typeface="Arial"/>
              <a:buNone/>
            </a:pPr>
            <a:r>
              <a:rPr lang="en" sz="1200">
                <a:solidFill>
                  <a:srgbClr val="444444"/>
                </a:solidFill>
                <a:highlight>
                  <a:srgbClr val="FFFFFF"/>
                </a:highlight>
              </a:rPr>
              <a:t>This is the standard form of the equation. Thus, if we know the coordinates of the center of the circle and its radius as well, we can easily find its equation.</a:t>
            </a:r>
            <a:endParaRPr sz="1200">
              <a:solidFill>
                <a:srgbClr val="444444"/>
              </a:solidFill>
              <a:highlight>
                <a:srgbClr val="FFFFFF"/>
              </a:highlight>
            </a:endParaRPr>
          </a:p>
          <a:p>
            <a:pPr indent="0" lvl="0" marL="0" rtl="0" algn="l">
              <a:lnSpc>
                <a:spcPct val="150000"/>
              </a:lnSpc>
              <a:spcBef>
                <a:spcPts val="1200"/>
              </a:spcBef>
              <a:spcAft>
                <a:spcPts val="0"/>
              </a:spcAft>
              <a:buClr>
                <a:schemeClr val="dk1"/>
              </a:buClr>
              <a:buSzPts val="1100"/>
              <a:buFont typeface="Arial"/>
              <a:buNone/>
            </a:pPr>
            <a:r>
              <a:rPr b="1" lang="en" sz="1200">
                <a:solidFill>
                  <a:srgbClr val="444444"/>
                </a:solidFill>
                <a:highlight>
                  <a:srgbClr val="FFFFFF"/>
                </a:highlight>
              </a:rPr>
              <a:t>Example:</a:t>
            </a:r>
            <a:r>
              <a:rPr lang="en" sz="1200">
                <a:solidFill>
                  <a:srgbClr val="444444"/>
                </a:solidFill>
                <a:highlight>
                  <a:srgbClr val="FFFFFF"/>
                </a:highlight>
              </a:rPr>
              <a:t> Say point (1,2) is the center of the circle and radius is equal to 4 cm. Then the equation of this circle will be:</a:t>
            </a:r>
            <a:endParaRPr sz="1200">
              <a:solidFill>
                <a:srgbClr val="444444"/>
              </a:solidFill>
              <a:highlight>
                <a:srgbClr val="FFFFFF"/>
              </a:highlight>
            </a:endParaRPr>
          </a:p>
          <a:p>
            <a:pPr indent="0" lvl="0" marL="0" rtl="0" algn="l">
              <a:lnSpc>
                <a:spcPct val="150000"/>
              </a:lnSpc>
              <a:spcBef>
                <a:spcPts val="1200"/>
              </a:spcBef>
              <a:spcAft>
                <a:spcPts val="0"/>
              </a:spcAft>
              <a:buClr>
                <a:schemeClr val="dk1"/>
              </a:buClr>
              <a:buSzPts val="1100"/>
              <a:buFont typeface="Arial"/>
              <a:buNone/>
            </a:pPr>
            <a:r>
              <a:rPr lang="en" sz="1200">
                <a:solidFill>
                  <a:srgbClr val="444444"/>
                </a:solidFill>
                <a:highlight>
                  <a:srgbClr val="FFFFFF"/>
                </a:highlight>
              </a:rPr>
              <a:t>(x-1)</a:t>
            </a:r>
            <a:r>
              <a:rPr lang="en" sz="900">
                <a:solidFill>
                  <a:srgbClr val="444444"/>
                </a:solidFill>
                <a:highlight>
                  <a:srgbClr val="FFFFFF"/>
                </a:highlight>
              </a:rPr>
              <a:t>2</a:t>
            </a:r>
            <a:r>
              <a:rPr lang="en" sz="1200">
                <a:solidFill>
                  <a:srgbClr val="444444"/>
                </a:solidFill>
                <a:highlight>
                  <a:srgbClr val="FFFFFF"/>
                </a:highlight>
              </a:rPr>
              <a:t>+(y-2)</a:t>
            </a:r>
            <a:r>
              <a:rPr lang="en" sz="900">
                <a:solidFill>
                  <a:srgbClr val="444444"/>
                </a:solidFill>
                <a:highlight>
                  <a:srgbClr val="FFFFFF"/>
                </a:highlight>
              </a:rPr>
              <a:t>2</a:t>
            </a:r>
            <a:r>
              <a:rPr lang="en" sz="1200">
                <a:solidFill>
                  <a:srgbClr val="444444"/>
                </a:solidFill>
                <a:highlight>
                  <a:srgbClr val="FFFFFF"/>
                </a:highlight>
              </a:rPr>
              <a:t> = 4</a:t>
            </a:r>
            <a:r>
              <a:rPr lang="en" sz="900">
                <a:solidFill>
                  <a:srgbClr val="444444"/>
                </a:solidFill>
                <a:highlight>
                  <a:srgbClr val="FFFFFF"/>
                </a:highlight>
              </a:rPr>
              <a:t>2</a:t>
            </a:r>
            <a:endParaRPr sz="900">
              <a:solidFill>
                <a:srgbClr val="444444"/>
              </a:solidFill>
              <a:highlight>
                <a:srgbClr val="FFFFFF"/>
              </a:highlight>
            </a:endParaRPr>
          </a:p>
          <a:p>
            <a:pPr indent="0" lvl="0" marL="0" rtl="0" algn="l">
              <a:lnSpc>
                <a:spcPct val="150000"/>
              </a:lnSpc>
              <a:spcBef>
                <a:spcPts val="1200"/>
              </a:spcBef>
              <a:spcAft>
                <a:spcPts val="0"/>
              </a:spcAft>
              <a:buClr>
                <a:schemeClr val="dk1"/>
              </a:buClr>
              <a:buSzPts val="1100"/>
              <a:buFont typeface="Arial"/>
              <a:buNone/>
            </a:pPr>
            <a:r>
              <a:rPr lang="en" sz="1200">
                <a:solidFill>
                  <a:srgbClr val="444444"/>
                </a:solidFill>
                <a:highlight>
                  <a:srgbClr val="FFFFFF"/>
                </a:highlight>
              </a:rPr>
              <a:t>(x</a:t>
            </a:r>
            <a:r>
              <a:rPr lang="en" sz="900">
                <a:solidFill>
                  <a:srgbClr val="444444"/>
                </a:solidFill>
                <a:highlight>
                  <a:srgbClr val="FFFFFF"/>
                </a:highlight>
              </a:rPr>
              <a:t>2</a:t>
            </a:r>
            <a:r>
              <a:rPr lang="en" sz="1200">
                <a:solidFill>
                  <a:srgbClr val="444444"/>
                </a:solidFill>
                <a:highlight>
                  <a:srgbClr val="FFFFFF"/>
                </a:highlight>
              </a:rPr>
              <a:t>−2x+1)+(y</a:t>
            </a:r>
            <a:r>
              <a:rPr lang="en" sz="900">
                <a:solidFill>
                  <a:srgbClr val="444444"/>
                </a:solidFill>
                <a:highlight>
                  <a:srgbClr val="FFFFFF"/>
                </a:highlight>
              </a:rPr>
              <a:t>2</a:t>
            </a:r>
            <a:r>
              <a:rPr lang="en" sz="1200">
                <a:solidFill>
                  <a:srgbClr val="444444"/>
                </a:solidFill>
                <a:highlight>
                  <a:srgbClr val="FFFFFF"/>
                </a:highlight>
              </a:rPr>
              <a:t>−4y+4) =16</a:t>
            </a:r>
            <a:endParaRPr sz="1200">
              <a:solidFill>
                <a:srgbClr val="444444"/>
              </a:solidFill>
              <a:highlight>
                <a:srgbClr val="FFFFFF"/>
              </a:highlight>
            </a:endParaRPr>
          </a:p>
          <a:p>
            <a:pPr indent="0" lvl="0" marL="0" rtl="0" algn="l">
              <a:lnSpc>
                <a:spcPct val="150000"/>
              </a:lnSpc>
              <a:spcBef>
                <a:spcPts val="1200"/>
              </a:spcBef>
              <a:spcAft>
                <a:spcPts val="1200"/>
              </a:spcAft>
              <a:buNone/>
            </a:pPr>
            <a:r>
              <a:rPr lang="en" sz="1200">
                <a:solidFill>
                  <a:srgbClr val="444444"/>
                </a:solidFill>
                <a:highlight>
                  <a:srgbClr val="FFFFFF"/>
                </a:highlight>
              </a:rPr>
              <a:t>X</a:t>
            </a:r>
            <a:r>
              <a:rPr lang="en" sz="900">
                <a:solidFill>
                  <a:srgbClr val="444444"/>
                </a:solidFill>
                <a:highlight>
                  <a:srgbClr val="FFFFFF"/>
                </a:highlight>
              </a:rPr>
              <a:t>2</a:t>
            </a:r>
            <a:r>
              <a:rPr lang="en" sz="1200">
                <a:solidFill>
                  <a:srgbClr val="444444"/>
                </a:solidFill>
                <a:highlight>
                  <a:srgbClr val="FFFFFF"/>
                </a:highlight>
              </a:rPr>
              <a:t>+y</a:t>
            </a:r>
            <a:r>
              <a:rPr lang="en" sz="900">
                <a:solidFill>
                  <a:srgbClr val="444444"/>
                </a:solidFill>
                <a:highlight>
                  <a:srgbClr val="FFFFFF"/>
                </a:highlight>
              </a:rPr>
              <a:t>2</a:t>
            </a:r>
            <a:r>
              <a:rPr lang="en" sz="1200">
                <a:solidFill>
                  <a:srgbClr val="444444"/>
                </a:solidFill>
                <a:highlight>
                  <a:srgbClr val="FFFFFF"/>
                </a:highlight>
              </a:rPr>
              <a:t>−2x−4y-11 = 0    </a:t>
            </a:r>
            <a:endParaRPr/>
          </a:p>
        </p:txBody>
      </p:sp>
      <p:sp>
        <p:nvSpPr>
          <p:cNvPr id="98" name="Google Shape;98;p19"/>
          <p:cNvSpPr txBox="1"/>
          <p:nvPr/>
        </p:nvSpPr>
        <p:spPr>
          <a:xfrm>
            <a:off x="157650" y="4703625"/>
            <a:ext cx="54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https://byjus.com/maths/equation-of-a-circle/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 models as world models? – code</a:t>
            </a:r>
            <a:endParaRPr/>
          </a:p>
        </p:txBody>
      </p:sp>
      <p:pic>
        <p:nvPicPr>
          <p:cNvPr id="104" name="Google Shape;104;p20"/>
          <p:cNvPicPr preferRelativeResize="0"/>
          <p:nvPr/>
        </p:nvPicPr>
        <p:blipFill>
          <a:blip r:embed="rId3">
            <a:alphaModFix/>
          </a:blip>
          <a:stretch>
            <a:fillRect/>
          </a:stretch>
        </p:blipFill>
        <p:spPr>
          <a:xfrm>
            <a:off x="311700" y="1017725"/>
            <a:ext cx="5708950" cy="4027875"/>
          </a:xfrm>
          <a:prstGeom prst="rect">
            <a:avLst/>
          </a:prstGeom>
          <a:noFill/>
          <a:ln>
            <a:noFill/>
          </a:ln>
        </p:spPr>
      </p:pic>
      <p:sp>
        <p:nvSpPr>
          <p:cNvPr id="105" name="Google Shape;105;p20"/>
          <p:cNvSpPr txBox="1"/>
          <p:nvPr/>
        </p:nvSpPr>
        <p:spPr>
          <a:xfrm>
            <a:off x="6144000" y="4645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https://github.com/features/copilot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 models as world models? – medicine</a:t>
            </a:r>
            <a:endParaRPr/>
          </a:p>
        </p:txBody>
      </p:sp>
      <p:pic>
        <p:nvPicPr>
          <p:cNvPr id="111" name="Google Shape;111;p21"/>
          <p:cNvPicPr preferRelativeResize="0"/>
          <p:nvPr/>
        </p:nvPicPr>
        <p:blipFill>
          <a:blip r:embed="rId3">
            <a:alphaModFix/>
          </a:blip>
          <a:stretch>
            <a:fillRect/>
          </a:stretch>
        </p:blipFill>
        <p:spPr>
          <a:xfrm>
            <a:off x="311699" y="948675"/>
            <a:ext cx="6100807" cy="4194825"/>
          </a:xfrm>
          <a:prstGeom prst="rect">
            <a:avLst/>
          </a:prstGeom>
          <a:noFill/>
          <a:ln>
            <a:noFill/>
          </a:ln>
        </p:spPr>
      </p:pic>
      <p:sp>
        <p:nvSpPr>
          <p:cNvPr id="112" name="Google Shape;112;p21"/>
          <p:cNvSpPr txBox="1"/>
          <p:nvPr/>
        </p:nvSpPr>
        <p:spPr>
          <a:xfrm>
            <a:off x="6984600" y="4538550"/>
            <a:ext cx="19923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hlink"/>
                </a:solidFill>
                <a:hlinkClick r:id="rId4"/>
              </a:rPr>
              <a:t>Nathan et al., 2007</a:t>
            </a:r>
            <a:endParaRPr sz="16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